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7" r:id="rId9"/>
    <p:sldId id="268" r:id="rId10"/>
    <p:sldId id="269" r:id="rId11"/>
    <p:sldId id="271" r:id="rId12"/>
    <p:sldId id="272" r:id="rId13"/>
    <p:sldId id="274" r:id="rId14"/>
    <p:sldId id="270" r:id="rId15"/>
    <p:sldId id="262" r:id="rId16"/>
    <p:sldId id="273" r:id="rId17"/>
    <p:sldId id="275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627"/>
    <p:restoredTop sz="94682"/>
  </p:normalViewPr>
  <p:slideViewPr>
    <p:cSldViewPr snapToGrid="0">
      <p:cViewPr varScale="1">
        <p:scale>
          <a:sx n="47" d="100"/>
          <a:sy n="47" d="100"/>
        </p:scale>
        <p:origin x="208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E:\Gradu\Painovoimaperusteinen%20saavutettavuu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uliuskrotzl\Desktop\testi.tx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liuskrotzl/Desktop/testi.txt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liuskrotzl/Desktop/testi.txt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liuskrotzl/Desktop/testi.txt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i-FI"/>
              <a:t>Impedance</a:t>
            </a:r>
            <a:r>
              <a:rPr lang="fi-FI" baseline="0"/>
              <a:t> of accessibily using cumulative opportunities measure</a:t>
            </a:r>
            <a:endParaRPr lang="fi-FI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Taul1!$B$1</c:f>
              <c:strCache>
                <c:ptCount val="1"/>
                <c:pt idx="0">
                  <c:v>δ=30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Taul1!$A$2:$A$62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Taul1!$B$2:$B$62</c:f>
              <c:numCache>
                <c:formatCode>General</c:formatCode>
                <c:ptCount val="6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85-4C2E-9B86-E04A6F496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3240304"/>
        <c:axId val="1973277152"/>
      </c:lineChart>
      <c:catAx>
        <c:axId val="1973240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dij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973277152"/>
        <c:crosses val="autoZero"/>
        <c:auto val="1"/>
        <c:lblAlgn val="ctr"/>
        <c:lblOffset val="100"/>
        <c:tickLblSkip val="10"/>
        <c:noMultiLvlLbl val="0"/>
      </c:catAx>
      <c:valAx>
        <c:axId val="19732771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/>
                  <a:t>f(dij)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97324030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i-FI"/>
              <a:t>Potentiaalisen saavutettavuuden impedanssifunktiot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Taul3!$B$5</c:f>
              <c:strCache>
                <c:ptCount val="1"/>
                <c:pt idx="0">
                  <c:v>Potenssin käänteisfunktio (s=1)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Taul3!$A$6:$A$106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Taul3!$B$6:$B$57</c:f>
              <c:numCache>
                <c:formatCode>General</c:formatCode>
                <c:ptCount val="52"/>
                <c:pt idx="1">
                  <c:v>1</c:v>
                </c:pt>
                <c:pt idx="2">
                  <c:v>0.5</c:v>
                </c:pt>
                <c:pt idx="3">
                  <c:v>0.33333333333333298</c:v>
                </c:pt>
                <c:pt idx="4">
                  <c:v>0.25</c:v>
                </c:pt>
                <c:pt idx="5">
                  <c:v>0.2</c:v>
                </c:pt>
                <c:pt idx="6">
                  <c:v>0.16666666666666599</c:v>
                </c:pt>
                <c:pt idx="7">
                  <c:v>0.14285714285714199</c:v>
                </c:pt>
                <c:pt idx="8">
                  <c:v>0.125</c:v>
                </c:pt>
                <c:pt idx="9">
                  <c:v>0.11111111111111099</c:v>
                </c:pt>
                <c:pt idx="10">
                  <c:v>0.1</c:v>
                </c:pt>
                <c:pt idx="11">
                  <c:v>9.0909090909090898E-2</c:v>
                </c:pt>
                <c:pt idx="12">
                  <c:v>8.3333333333333301E-2</c:v>
                </c:pt>
                <c:pt idx="13">
                  <c:v>7.69230769230769E-2</c:v>
                </c:pt>
                <c:pt idx="14">
                  <c:v>7.1428571428571397E-2</c:v>
                </c:pt>
                <c:pt idx="15">
                  <c:v>6.6666666666666596E-2</c:v>
                </c:pt>
                <c:pt idx="16">
                  <c:v>6.25E-2</c:v>
                </c:pt>
                <c:pt idx="17">
                  <c:v>5.8823529411764698E-2</c:v>
                </c:pt>
                <c:pt idx="18">
                  <c:v>5.5555555555555497E-2</c:v>
                </c:pt>
                <c:pt idx="19">
                  <c:v>5.2631578947368397E-2</c:v>
                </c:pt>
                <c:pt idx="20">
                  <c:v>0.05</c:v>
                </c:pt>
                <c:pt idx="21">
                  <c:v>4.7619047619047603E-2</c:v>
                </c:pt>
                <c:pt idx="22">
                  <c:v>4.54545454545454E-2</c:v>
                </c:pt>
                <c:pt idx="23">
                  <c:v>4.3478260869565202E-2</c:v>
                </c:pt>
                <c:pt idx="24">
                  <c:v>4.1666666666666602E-2</c:v>
                </c:pt>
                <c:pt idx="25">
                  <c:v>0.04</c:v>
                </c:pt>
                <c:pt idx="26">
                  <c:v>3.8461538461538401E-2</c:v>
                </c:pt>
                <c:pt idx="27">
                  <c:v>3.7037037037037E-2</c:v>
                </c:pt>
                <c:pt idx="28">
                  <c:v>3.5714285714285698E-2</c:v>
                </c:pt>
                <c:pt idx="29">
                  <c:v>3.4482758620689599E-2</c:v>
                </c:pt>
                <c:pt idx="30">
                  <c:v>3.3333333333333298E-2</c:v>
                </c:pt>
                <c:pt idx="31">
                  <c:v>3.2258064516128997E-2</c:v>
                </c:pt>
                <c:pt idx="32">
                  <c:v>3.125E-2</c:v>
                </c:pt>
                <c:pt idx="33">
                  <c:v>3.03030303030303E-2</c:v>
                </c:pt>
                <c:pt idx="34">
                  <c:v>2.94117647058823E-2</c:v>
                </c:pt>
                <c:pt idx="35">
                  <c:v>2.8571428571428501E-2</c:v>
                </c:pt>
                <c:pt idx="36">
                  <c:v>2.77777777777777E-2</c:v>
                </c:pt>
                <c:pt idx="37">
                  <c:v>2.7027027027027001E-2</c:v>
                </c:pt>
                <c:pt idx="38">
                  <c:v>2.6315789473684199E-2</c:v>
                </c:pt>
                <c:pt idx="39">
                  <c:v>2.5641025641025599E-2</c:v>
                </c:pt>
                <c:pt idx="40">
                  <c:v>2.5000000000000001E-2</c:v>
                </c:pt>
                <c:pt idx="41">
                  <c:v>2.4390243902439001E-2</c:v>
                </c:pt>
                <c:pt idx="42">
                  <c:v>2.3809523809523801E-2</c:v>
                </c:pt>
                <c:pt idx="43">
                  <c:v>2.3255813953488299E-2</c:v>
                </c:pt>
                <c:pt idx="44">
                  <c:v>2.27272727272727E-2</c:v>
                </c:pt>
                <c:pt idx="45">
                  <c:v>2.2222222222222199E-2</c:v>
                </c:pt>
                <c:pt idx="46">
                  <c:v>2.1739130434782601E-2</c:v>
                </c:pt>
                <c:pt idx="47">
                  <c:v>2.1276595744680799E-2</c:v>
                </c:pt>
                <c:pt idx="48">
                  <c:v>2.0833333333333301E-2</c:v>
                </c:pt>
                <c:pt idx="49">
                  <c:v>2.04081632653061E-2</c:v>
                </c:pt>
                <c:pt idx="50">
                  <c:v>0.02</c:v>
                </c:pt>
                <c:pt idx="51">
                  <c:v>1.9607843137254902E-2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F7-41EA-97A2-F8F8F42275D0}"/>
            </c:ext>
          </c:extLst>
        </c:ser>
        <c:ser>
          <c:idx val="1"/>
          <c:order val="1"/>
          <c:tx>
            <c:strRef>
              <c:f>Taul3!$C$5</c:f>
              <c:strCache>
                <c:ptCount val="1"/>
                <c:pt idx="0">
                  <c:v>Negatiivinen eksponenttifunktio (β=0,2)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Taul3!$A$6:$A$106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Taul3!$C$6:$C$56</c:f>
              <c:numCache>
                <c:formatCode>General</c:formatCode>
                <c:ptCount val="51"/>
                <c:pt idx="0">
                  <c:v>1</c:v>
                </c:pt>
                <c:pt idx="1">
                  <c:v>0.81873075307798104</c:v>
                </c:pt>
                <c:pt idx="2">
                  <c:v>0.67032004603563899</c:v>
                </c:pt>
                <c:pt idx="3">
                  <c:v>0.54881163609402595</c:v>
                </c:pt>
                <c:pt idx="4">
                  <c:v>0.44932896411722101</c:v>
                </c:pt>
                <c:pt idx="5">
                  <c:v>0.367879441171442</c:v>
                </c:pt>
                <c:pt idx="6">
                  <c:v>0.30119421191220203</c:v>
                </c:pt>
                <c:pt idx="7">
                  <c:v>0.24659696394160599</c:v>
                </c:pt>
                <c:pt idx="8">
                  <c:v>0.20189651799465499</c:v>
                </c:pt>
                <c:pt idx="9">
                  <c:v>0.165298888221586</c:v>
                </c:pt>
                <c:pt idx="10">
                  <c:v>0.13533528323661201</c:v>
                </c:pt>
                <c:pt idx="11">
                  <c:v>0.110803158362333</c:v>
                </c:pt>
                <c:pt idx="12">
                  <c:v>9.0717953289412401E-2</c:v>
                </c:pt>
                <c:pt idx="13">
                  <c:v>7.4273578214333794E-2</c:v>
                </c:pt>
                <c:pt idx="14">
                  <c:v>6.0810062625217903E-2</c:v>
                </c:pt>
                <c:pt idx="15">
                  <c:v>4.9787068367863903E-2</c:v>
                </c:pt>
                <c:pt idx="16">
                  <c:v>4.0762203978366197E-2</c:v>
                </c:pt>
                <c:pt idx="17">
                  <c:v>3.3373269960326003E-2</c:v>
                </c:pt>
                <c:pt idx="18">
                  <c:v>2.73237224472925E-2</c:v>
                </c:pt>
                <c:pt idx="19">
                  <c:v>2.2370771856165501E-2</c:v>
                </c:pt>
                <c:pt idx="20">
                  <c:v>1.8315638888734099E-2</c:v>
                </c:pt>
                <c:pt idx="21">
                  <c:v>1.49955768204777E-2</c:v>
                </c:pt>
                <c:pt idx="22">
                  <c:v>1.22773399030684E-2</c:v>
                </c:pt>
                <c:pt idx="23">
                  <c:v>1.0051835744633499E-2</c:v>
                </c:pt>
                <c:pt idx="24">
                  <c:v>8.2297470490200197E-3</c:v>
                </c:pt>
                <c:pt idx="25">
                  <c:v>6.7379469990854601E-3</c:v>
                </c:pt>
                <c:pt idx="26">
                  <c:v>5.5165644207607698E-3</c:v>
                </c:pt>
                <c:pt idx="27">
                  <c:v>4.5165809426126599E-3</c:v>
                </c:pt>
                <c:pt idx="28">
                  <c:v>3.6978637164829199E-3</c:v>
                </c:pt>
                <c:pt idx="29">
                  <c:v>3.0275547453758101E-3</c:v>
                </c:pt>
                <c:pt idx="30">
                  <c:v>2.4787521766663498E-3</c:v>
                </c:pt>
                <c:pt idx="31">
                  <c:v>2.0294306362957301E-3</c:v>
                </c:pt>
                <c:pt idx="32">
                  <c:v>1.66155727317393E-3</c:v>
                </c:pt>
                <c:pt idx="33">
                  <c:v>1.36036803754789E-3</c:v>
                </c:pt>
                <c:pt idx="34">
                  <c:v>1.1137751478448E-3</c:v>
                </c:pt>
                <c:pt idx="35">
                  <c:v>9.1188196555451603E-4</c:v>
                </c:pt>
                <c:pt idx="36">
                  <c:v>7.4658580837667899E-4</c:v>
                </c:pt>
                <c:pt idx="37">
                  <c:v>6.1125276112957198E-4</c:v>
                </c:pt>
                <c:pt idx="38">
                  <c:v>5.0045143344060997E-4</c:v>
                </c:pt>
                <c:pt idx="39">
                  <c:v>4.0973497897978599E-4</c:v>
                </c:pt>
                <c:pt idx="40">
                  <c:v>3.3546262790251099E-4</c:v>
                </c:pt>
                <c:pt idx="41">
                  <c:v>2.7465356997214199E-4</c:v>
                </c:pt>
                <c:pt idx="42">
                  <c:v>2.24867324178848E-4</c:v>
                </c:pt>
                <c:pt idx="43">
                  <c:v>1.84105793667579E-4</c:v>
                </c:pt>
                <c:pt idx="44">
                  <c:v>1.5073307509547599E-4</c:v>
                </c:pt>
                <c:pt idx="45">
                  <c:v>1.2340980408667899E-4</c:v>
                </c:pt>
                <c:pt idx="46">
                  <c:v>1.01039401837093E-4</c:v>
                </c:pt>
                <c:pt idx="47" formatCode="0.00E+00">
                  <c:v>8.2724065556632201E-5</c:v>
                </c:pt>
                <c:pt idx="48" formatCode="0.00E+00">
                  <c:v>6.7728736490853695E-5</c:v>
                </c:pt>
                <c:pt idx="49" formatCode="0.00E+00">
                  <c:v>5.5451599432176898E-5</c:v>
                </c:pt>
                <c:pt idx="50" formatCode="0.00E+00">
                  <c:v>4.53999297624848E-5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F7-41EA-97A2-F8F8F42275D0}"/>
            </c:ext>
          </c:extLst>
        </c:ser>
        <c:ser>
          <c:idx val="2"/>
          <c:order val="2"/>
          <c:tx>
            <c:strRef>
              <c:f>Taul3!$D$5</c:f>
              <c:strCache>
                <c:ptCount val="1"/>
                <c:pt idx="0">
                  <c:v>Muokattu Gaussin funktio (z=100)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Taul3!$A$6:$A$106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Taul3!$D$6:$D$56</c:f>
              <c:numCache>
                <c:formatCode>General</c:formatCode>
                <c:ptCount val="51"/>
                <c:pt idx="0">
                  <c:v>1</c:v>
                </c:pt>
                <c:pt idx="1">
                  <c:v>0.990049833749168</c:v>
                </c:pt>
                <c:pt idx="2">
                  <c:v>0.96078943915232295</c:v>
                </c:pt>
                <c:pt idx="3">
                  <c:v>0.91393118527122796</c:v>
                </c:pt>
                <c:pt idx="4">
                  <c:v>0.85214378896621101</c:v>
                </c:pt>
                <c:pt idx="5">
                  <c:v>0.77880078307140399</c:v>
                </c:pt>
                <c:pt idx="6">
                  <c:v>0.69767632607103103</c:v>
                </c:pt>
                <c:pt idx="7">
                  <c:v>0.612626394184416</c:v>
                </c:pt>
                <c:pt idx="8">
                  <c:v>0.52729242404304799</c:v>
                </c:pt>
                <c:pt idx="9">
                  <c:v>0.444858066222941</c:v>
                </c:pt>
                <c:pt idx="10">
                  <c:v>0.367879441171442</c:v>
                </c:pt>
                <c:pt idx="11">
                  <c:v>0.298197279429887</c:v>
                </c:pt>
                <c:pt idx="12">
                  <c:v>0.23692775868212099</c:v>
                </c:pt>
                <c:pt idx="13">
                  <c:v>0.18451952399298899</c:v>
                </c:pt>
                <c:pt idx="14">
                  <c:v>0.140858420921045</c:v>
                </c:pt>
                <c:pt idx="15">
                  <c:v>0.105399224561864</c:v>
                </c:pt>
                <c:pt idx="16">
                  <c:v>7.7304740443299699E-2</c:v>
                </c:pt>
                <c:pt idx="17">
                  <c:v>5.5576212611483003E-2</c:v>
                </c:pt>
                <c:pt idx="18">
                  <c:v>3.9163895098987003E-2</c:v>
                </c:pt>
                <c:pt idx="19">
                  <c:v>2.7051846866350399E-2</c:v>
                </c:pt>
                <c:pt idx="20">
                  <c:v>1.8315638888734099E-2</c:v>
                </c:pt>
                <c:pt idx="21">
                  <c:v>1.21551783299149E-2</c:v>
                </c:pt>
                <c:pt idx="22">
                  <c:v>7.9070540515934398E-3</c:v>
                </c:pt>
                <c:pt idx="23">
                  <c:v>5.0417602596909703E-3</c:v>
                </c:pt>
                <c:pt idx="24">
                  <c:v>3.1511115984444401E-3</c:v>
                </c:pt>
                <c:pt idx="25">
                  <c:v>1.9304541362277E-3</c:v>
                </c:pt>
                <c:pt idx="26">
                  <c:v>1.1592291739045901E-3</c:v>
                </c:pt>
                <c:pt idx="27">
                  <c:v>6.8232805275637604E-4</c:v>
                </c:pt>
                <c:pt idx="28">
                  <c:v>3.9366904065507802E-4</c:v>
                </c:pt>
                <c:pt idx="29">
                  <c:v>2.2262985691888799E-4</c:v>
                </c:pt>
                <c:pt idx="30">
                  <c:v>1.2340980408667899E-4</c:v>
                </c:pt>
                <c:pt idx="31" formatCode="0.00E+00">
                  <c:v>6.7054824302811107E-5</c:v>
                </c:pt>
                <c:pt idx="32" formatCode="0.00E+00">
                  <c:v>3.5712849641635198E-5</c:v>
                </c:pt>
                <c:pt idx="33" formatCode="0.00E+00">
                  <c:v>1.86437423315168E-5</c:v>
                </c:pt>
                <c:pt idx="34" formatCode="0.00E+00">
                  <c:v>9.5401628730792307E-6</c:v>
                </c:pt>
                <c:pt idx="35" formatCode="0.00E+00">
                  <c:v>4.7851173921290003E-6</c:v>
                </c:pt>
                <c:pt idx="36" formatCode="0.00E+00">
                  <c:v>2.3525752000097701E-6</c:v>
                </c:pt>
                <c:pt idx="37" formatCode="0.00E+00">
                  <c:v>1.13372713874796E-6</c:v>
                </c:pt>
                <c:pt idx="38" formatCode="0.00E+00">
                  <c:v>5.3553478027931002E-7</c:v>
                </c:pt>
                <c:pt idx="39" formatCode="0.00E+00">
                  <c:v>2.4795960180450198E-7</c:v>
                </c:pt>
                <c:pt idx="40" formatCode="0.00E+00">
                  <c:v>1.12535174719259E-7</c:v>
                </c:pt>
                <c:pt idx="41" formatCode="0.00E+00">
                  <c:v>5.0062180207670403E-8</c:v>
                </c:pt>
                <c:pt idx="42" formatCode="0.00E+00">
                  <c:v>2.1829577951254699E-8</c:v>
                </c:pt>
                <c:pt idx="43" formatCode="0.00E+00">
                  <c:v>9.3302875745050003E-9</c:v>
                </c:pt>
                <c:pt idx="44" formatCode="0.00E+00">
                  <c:v>3.9089384342648599E-9</c:v>
                </c:pt>
                <c:pt idx="45" formatCode="0.00E+00">
                  <c:v>1.60522805518561E-9</c:v>
                </c:pt>
                <c:pt idx="46" formatCode="0.00E+00">
                  <c:v>6.4614317731061001E-10</c:v>
                </c:pt>
                <c:pt idx="47" formatCode="0.00E+00">
                  <c:v>2.5493818803919602E-10</c:v>
                </c:pt>
                <c:pt idx="48" formatCode="0.00E+00">
                  <c:v>9.8595055759915095E-11</c:v>
                </c:pt>
                <c:pt idx="49" formatCode="0.00E+00">
                  <c:v>3.7375713279442502E-11</c:v>
                </c:pt>
                <c:pt idx="50" formatCode="0.00E+00">
                  <c:v>1.3887943864964E-11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F7-41EA-97A2-F8F8F4227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4497296"/>
        <c:axId val="1104899456"/>
      </c:lineChart>
      <c:catAx>
        <c:axId val="1104497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/>
                  <a:t>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104899456"/>
        <c:crosses val="autoZero"/>
        <c:auto val="1"/>
        <c:lblAlgn val="ctr"/>
        <c:lblOffset val="100"/>
        <c:tickLblSkip val="5"/>
        <c:tickMarkSkip val="10"/>
        <c:noMultiLvlLbl val="0"/>
      </c:catAx>
      <c:valAx>
        <c:axId val="11048994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/>
                  <a:t>f(d)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104497296"/>
        <c:crossesAt val="1"/>
        <c:crossBetween val="midCat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i-FI"/>
              <a:t>Potenssin käänteisfunktio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'Potenssin käänteisfunktio'!$B$7</c:f>
              <c:strCache>
                <c:ptCount val="1"/>
                <c:pt idx="0">
                  <c:v>s=0,8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'Potenssin käänteisfunktio'!$A$8:$A$68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'Potenssin käänteisfunktio'!$B$8:$B$69</c:f>
              <c:numCache>
                <c:formatCode>General</c:formatCode>
                <c:ptCount val="62"/>
                <c:pt idx="1">
                  <c:v>1</c:v>
                </c:pt>
                <c:pt idx="2">
                  <c:v>0.57434917749851699</c:v>
                </c:pt>
                <c:pt idx="3">
                  <c:v>0.41524364653850498</c:v>
                </c:pt>
                <c:pt idx="4">
                  <c:v>0.32987697769322299</c:v>
                </c:pt>
                <c:pt idx="5">
                  <c:v>0.27594593229224201</c:v>
                </c:pt>
                <c:pt idx="6">
                  <c:v>0.23849484685087499</c:v>
                </c:pt>
                <c:pt idx="7">
                  <c:v>0.21082473737064999</c:v>
                </c:pt>
                <c:pt idx="8">
                  <c:v>0.189464570813799</c:v>
                </c:pt>
                <c:pt idx="9">
                  <c:v>0.17242728599059501</c:v>
                </c:pt>
                <c:pt idx="10">
                  <c:v>0.15848931924611101</c:v>
                </c:pt>
                <c:pt idx="11">
                  <c:v>0.146854024200197</c:v>
                </c:pt>
                <c:pt idx="12">
                  <c:v>0.13697931912643499</c:v>
                </c:pt>
                <c:pt idx="13">
                  <c:v>0.12848289633344601</c:v>
                </c:pt>
                <c:pt idx="14">
                  <c:v>0.12108701450517299</c:v>
                </c:pt>
                <c:pt idx="15">
                  <c:v>0.11458479517249801</c:v>
                </c:pt>
                <c:pt idx="16">
                  <c:v>0.108818820412015</c:v>
                </c:pt>
                <c:pt idx="17">
                  <c:v>0.10366707928425301</c:v>
                </c:pt>
                <c:pt idx="18">
                  <c:v>9.9033469887000097E-2</c:v>
                </c:pt>
                <c:pt idx="19">
                  <c:v>9.4841217227218E-2</c:v>
                </c:pt>
                <c:pt idx="20">
                  <c:v>9.1028210151303995E-2</c:v>
                </c:pt>
                <c:pt idx="21">
                  <c:v>8.7543632726311604E-2</c:v>
                </c:pt>
                <c:pt idx="22">
                  <c:v>8.4345488011731098E-2</c:v>
                </c:pt>
                <c:pt idx="23">
                  <c:v>8.1398749154558997E-2</c:v>
                </c:pt>
                <c:pt idx="24">
                  <c:v>7.86739592745751E-2</c:v>
                </c:pt>
                <c:pt idx="25">
                  <c:v>7.6146157548635102E-2</c:v>
                </c:pt>
                <c:pt idx="26">
                  <c:v>7.3794045831742497E-2</c:v>
                </c:pt>
                <c:pt idx="27">
                  <c:v>7.1599334997472605E-2</c:v>
                </c:pt>
                <c:pt idx="28">
                  <c:v>6.9546227186797704E-2</c:v>
                </c:pt>
                <c:pt idx="29">
                  <c:v>6.7621001981191295E-2</c:v>
                </c:pt>
                <c:pt idx="30">
                  <c:v>6.5811682861160598E-2</c:v>
                </c:pt>
                <c:pt idx="31">
                  <c:v>6.4107766279498601E-2</c:v>
                </c:pt>
                <c:pt idx="32">
                  <c:v>6.2499999999999903E-2</c:v>
                </c:pt>
                <c:pt idx="33">
                  <c:v>6.0980200517744103E-2</c:v>
                </c:pt>
                <c:pt idx="34">
                  <c:v>5.9541101720584799E-2</c:v>
                </c:pt>
                <c:pt idx="35">
                  <c:v>5.8176228704011297E-2</c:v>
                </c:pt>
                <c:pt idx="36">
                  <c:v>5.6879791974422701E-2</c:v>
                </c:pt>
                <c:pt idx="37">
                  <c:v>5.5646598283203098E-2</c:v>
                </c:pt>
                <c:pt idx="38">
                  <c:v>5.4471975107410801E-2</c:v>
                </c:pt>
                <c:pt idx="39">
                  <c:v>5.3351706391329301E-2</c:v>
                </c:pt>
                <c:pt idx="40">
                  <c:v>5.2281977629563603E-2</c:v>
                </c:pt>
                <c:pt idx="41">
                  <c:v>5.1259328738433703E-2</c:v>
                </c:pt>
                <c:pt idx="42">
                  <c:v>5.0280613451589302E-2</c:v>
                </c:pt>
                <c:pt idx="43">
                  <c:v>4.9342964205625499E-2</c:v>
                </c:pt>
                <c:pt idx="44">
                  <c:v>4.8443761665248802E-2</c:v>
                </c:pt>
                <c:pt idx="45">
                  <c:v>4.7580608185295997E-2</c:v>
                </c:pt>
                <c:pt idx="46">
                  <c:v>4.67513046263291E-2</c:v>
                </c:pt>
                <c:pt idx="47">
                  <c:v>4.5953830037541797E-2</c:v>
                </c:pt>
                <c:pt idx="48">
                  <c:v>4.5186323799904102E-2</c:v>
                </c:pt>
                <c:pt idx="49">
                  <c:v>4.4447069887403601E-2</c:v>
                </c:pt>
                <c:pt idx="50">
                  <c:v>4.3734482957731101E-2</c:v>
                </c:pt>
                <c:pt idx="51">
                  <c:v>4.3047096027989902E-2</c:v>
                </c:pt>
                <c:pt idx="52">
                  <c:v>4.2383549527749198E-2</c:v>
                </c:pt>
                <c:pt idx="53">
                  <c:v>4.1742581552379497E-2</c:v>
                </c:pt>
                <c:pt idx="54">
                  <c:v>4.1123019165239201E-2</c:v>
                </c:pt>
                <c:pt idx="55">
                  <c:v>4.0523770618791199E-2</c:v>
                </c:pt>
                <c:pt idx="56">
                  <c:v>3.9943818382862303E-2</c:v>
                </c:pt>
                <c:pt idx="57">
                  <c:v>3.93822128835805E-2</c:v>
                </c:pt>
                <c:pt idx="58">
                  <c:v>3.8838066869522798E-2</c:v>
                </c:pt>
                <c:pt idx="59">
                  <c:v>3.8310550332657803E-2</c:v>
                </c:pt>
                <c:pt idx="60">
                  <c:v>3.7798885921100901E-2</c:v>
                </c:pt>
                <c:pt idx="61">
                  <c:v>3.7302344788762702E-2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58-B143-BD00-0AB9924F9E8E}"/>
            </c:ext>
          </c:extLst>
        </c:ser>
        <c:ser>
          <c:idx val="1"/>
          <c:order val="1"/>
          <c:tx>
            <c:strRef>
              <c:f>'Potenssin käänteisfunktio'!$C$7</c:f>
              <c:strCache>
                <c:ptCount val="1"/>
                <c:pt idx="0">
                  <c:v>s=1,0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'Potenssin käänteisfunktio'!$A$8:$A$68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'Potenssin käänteisfunktio'!$C$8:$C$69</c:f>
              <c:numCache>
                <c:formatCode>General</c:formatCode>
                <c:ptCount val="62"/>
                <c:pt idx="1">
                  <c:v>1</c:v>
                </c:pt>
                <c:pt idx="2">
                  <c:v>0.5</c:v>
                </c:pt>
                <c:pt idx="3">
                  <c:v>0.33333333333333298</c:v>
                </c:pt>
                <c:pt idx="4">
                  <c:v>0.25</c:v>
                </c:pt>
                <c:pt idx="5">
                  <c:v>0.2</c:v>
                </c:pt>
                <c:pt idx="6">
                  <c:v>0.16666666666666599</c:v>
                </c:pt>
                <c:pt idx="7">
                  <c:v>0.14285714285714199</c:v>
                </c:pt>
                <c:pt idx="8">
                  <c:v>0.125</c:v>
                </c:pt>
                <c:pt idx="9">
                  <c:v>0.11111111111111099</c:v>
                </c:pt>
                <c:pt idx="10">
                  <c:v>0.1</c:v>
                </c:pt>
                <c:pt idx="11">
                  <c:v>9.0909090909090898E-2</c:v>
                </c:pt>
                <c:pt idx="12">
                  <c:v>8.3333333333333301E-2</c:v>
                </c:pt>
                <c:pt idx="13">
                  <c:v>7.69230769230769E-2</c:v>
                </c:pt>
                <c:pt idx="14">
                  <c:v>7.1428571428571397E-2</c:v>
                </c:pt>
                <c:pt idx="15">
                  <c:v>6.6666666666666596E-2</c:v>
                </c:pt>
                <c:pt idx="16">
                  <c:v>6.25E-2</c:v>
                </c:pt>
                <c:pt idx="17">
                  <c:v>5.8823529411764698E-2</c:v>
                </c:pt>
                <c:pt idx="18">
                  <c:v>5.5555555555555497E-2</c:v>
                </c:pt>
                <c:pt idx="19">
                  <c:v>5.2631578947368397E-2</c:v>
                </c:pt>
                <c:pt idx="20">
                  <c:v>0.05</c:v>
                </c:pt>
                <c:pt idx="21">
                  <c:v>4.7619047619047603E-2</c:v>
                </c:pt>
                <c:pt idx="22">
                  <c:v>4.54545454545454E-2</c:v>
                </c:pt>
                <c:pt idx="23">
                  <c:v>4.3478260869565202E-2</c:v>
                </c:pt>
                <c:pt idx="24">
                  <c:v>4.1666666666666602E-2</c:v>
                </c:pt>
                <c:pt idx="25">
                  <c:v>0.04</c:v>
                </c:pt>
                <c:pt idx="26">
                  <c:v>3.8461538461538401E-2</c:v>
                </c:pt>
                <c:pt idx="27">
                  <c:v>3.7037037037037E-2</c:v>
                </c:pt>
                <c:pt idx="28">
                  <c:v>3.5714285714285698E-2</c:v>
                </c:pt>
                <c:pt idx="29">
                  <c:v>3.4482758620689599E-2</c:v>
                </c:pt>
                <c:pt idx="30">
                  <c:v>3.3333333333333298E-2</c:v>
                </c:pt>
                <c:pt idx="31">
                  <c:v>3.2258064516128997E-2</c:v>
                </c:pt>
                <c:pt idx="32">
                  <c:v>3.125E-2</c:v>
                </c:pt>
                <c:pt idx="33">
                  <c:v>3.03030303030303E-2</c:v>
                </c:pt>
                <c:pt idx="34">
                  <c:v>2.94117647058823E-2</c:v>
                </c:pt>
                <c:pt idx="35">
                  <c:v>2.8571428571428501E-2</c:v>
                </c:pt>
                <c:pt idx="36">
                  <c:v>2.77777777777777E-2</c:v>
                </c:pt>
                <c:pt idx="37">
                  <c:v>2.7027027027027001E-2</c:v>
                </c:pt>
                <c:pt idx="38">
                  <c:v>2.6315789473684199E-2</c:v>
                </c:pt>
                <c:pt idx="39">
                  <c:v>2.5641025641025599E-2</c:v>
                </c:pt>
                <c:pt idx="40">
                  <c:v>2.5000000000000001E-2</c:v>
                </c:pt>
                <c:pt idx="41">
                  <c:v>2.4390243902439001E-2</c:v>
                </c:pt>
                <c:pt idx="42">
                  <c:v>2.3809523809523801E-2</c:v>
                </c:pt>
                <c:pt idx="43">
                  <c:v>2.3255813953488299E-2</c:v>
                </c:pt>
                <c:pt idx="44">
                  <c:v>2.27272727272727E-2</c:v>
                </c:pt>
                <c:pt idx="45">
                  <c:v>2.2222222222222199E-2</c:v>
                </c:pt>
                <c:pt idx="46">
                  <c:v>2.1739130434782601E-2</c:v>
                </c:pt>
                <c:pt idx="47">
                  <c:v>2.1276595744680799E-2</c:v>
                </c:pt>
                <c:pt idx="48">
                  <c:v>2.0833333333333301E-2</c:v>
                </c:pt>
                <c:pt idx="49">
                  <c:v>2.04081632653061E-2</c:v>
                </c:pt>
                <c:pt idx="50">
                  <c:v>0.02</c:v>
                </c:pt>
                <c:pt idx="51">
                  <c:v>1.9607843137254902E-2</c:v>
                </c:pt>
                <c:pt idx="52">
                  <c:v>1.9230769230769201E-2</c:v>
                </c:pt>
                <c:pt idx="53">
                  <c:v>1.8867924528301799E-2</c:v>
                </c:pt>
                <c:pt idx="54">
                  <c:v>1.85185185185185E-2</c:v>
                </c:pt>
                <c:pt idx="55">
                  <c:v>1.8181818181818101E-2</c:v>
                </c:pt>
                <c:pt idx="56">
                  <c:v>1.7857142857142801E-2</c:v>
                </c:pt>
                <c:pt idx="57">
                  <c:v>1.7543859649122799E-2</c:v>
                </c:pt>
                <c:pt idx="58">
                  <c:v>1.72413793103448E-2</c:v>
                </c:pt>
                <c:pt idx="59">
                  <c:v>1.6949152542372801E-2</c:v>
                </c:pt>
                <c:pt idx="60">
                  <c:v>1.6666666666666601E-2</c:v>
                </c:pt>
                <c:pt idx="61">
                  <c:v>1.63934426229508E-2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58-B143-BD00-0AB9924F9E8E}"/>
            </c:ext>
          </c:extLst>
        </c:ser>
        <c:ser>
          <c:idx val="2"/>
          <c:order val="2"/>
          <c:tx>
            <c:strRef>
              <c:f>'Potenssin käänteisfunktio'!$D$7</c:f>
              <c:strCache>
                <c:ptCount val="1"/>
                <c:pt idx="0">
                  <c:v>s=1,5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'Potenssin käänteisfunktio'!$A$8:$A$68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'Potenssin käänteisfunktio'!$D$8:$D$69</c:f>
              <c:numCache>
                <c:formatCode>General</c:formatCode>
                <c:ptCount val="62"/>
                <c:pt idx="1">
                  <c:v>1</c:v>
                </c:pt>
                <c:pt idx="2">
                  <c:v>0.35355339059327301</c:v>
                </c:pt>
                <c:pt idx="3">
                  <c:v>0.19245008972987501</c:v>
                </c:pt>
                <c:pt idx="4">
                  <c:v>0.125</c:v>
                </c:pt>
                <c:pt idx="5">
                  <c:v>8.9442719099991505E-2</c:v>
                </c:pt>
                <c:pt idx="6">
                  <c:v>6.80413817439771E-2</c:v>
                </c:pt>
                <c:pt idx="7">
                  <c:v>5.3994924715603798E-2</c:v>
                </c:pt>
                <c:pt idx="8">
                  <c:v>4.4194173824159202E-2</c:v>
                </c:pt>
                <c:pt idx="9">
                  <c:v>3.7037037037037E-2</c:v>
                </c:pt>
                <c:pt idx="10">
                  <c:v>3.1622776601683701E-2</c:v>
                </c:pt>
                <c:pt idx="11">
                  <c:v>2.74101222343421E-2</c:v>
                </c:pt>
                <c:pt idx="12">
                  <c:v>2.4056261216234401E-2</c:v>
                </c:pt>
                <c:pt idx="13">
                  <c:v>2.1334622931739499E-2</c:v>
                </c:pt>
                <c:pt idx="14">
                  <c:v>1.9090088708030299E-2</c:v>
                </c:pt>
                <c:pt idx="15">
                  <c:v>1.7213259316477401E-2</c:v>
                </c:pt>
                <c:pt idx="16">
                  <c:v>1.5625E-2</c:v>
                </c:pt>
                <c:pt idx="17">
                  <c:v>1.42668014727254E-2</c:v>
                </c:pt>
                <c:pt idx="18">
                  <c:v>1.30945700219731E-2</c:v>
                </c:pt>
                <c:pt idx="19">
                  <c:v>1.20745123089769E-2</c:v>
                </c:pt>
                <c:pt idx="20">
                  <c:v>1.11803398874989E-2</c:v>
                </c:pt>
                <c:pt idx="21">
                  <c:v>1.03913281064758E-2</c:v>
                </c:pt>
                <c:pt idx="22">
                  <c:v>9.69094165252774E-3</c:v>
                </c:pt>
                <c:pt idx="23">
                  <c:v>9.0658440894380299E-3</c:v>
                </c:pt>
                <c:pt idx="24">
                  <c:v>8.5051727179971393E-3</c:v>
                </c:pt>
                <c:pt idx="25">
                  <c:v>8.0000000000000002E-3</c:v>
                </c:pt>
                <c:pt idx="26">
                  <c:v>7.5429282745455399E-3</c:v>
                </c:pt>
                <c:pt idx="27">
                  <c:v>7.1277811011064901E-3</c:v>
                </c:pt>
                <c:pt idx="28">
                  <c:v>6.74936558945048E-3</c:v>
                </c:pt>
                <c:pt idx="29">
                  <c:v>6.4032875233466097E-3</c:v>
                </c:pt>
                <c:pt idx="30">
                  <c:v>6.08580619450184E-3</c:v>
                </c:pt>
                <c:pt idx="31">
                  <c:v>5.7937194202185398E-3</c:v>
                </c:pt>
                <c:pt idx="32">
                  <c:v>5.5242717280199003E-3</c:v>
                </c:pt>
                <c:pt idx="33">
                  <c:v>5.2750804835059902E-3</c:v>
                </c:pt>
                <c:pt idx="34">
                  <c:v>5.0440760336031999E-3</c:v>
                </c:pt>
                <c:pt idx="35">
                  <c:v>4.82945288416295E-3</c:v>
                </c:pt>
                <c:pt idx="36">
                  <c:v>4.6296296296296198E-3</c:v>
                </c:pt>
                <c:pt idx="37">
                  <c:v>4.4432158731177599E-3</c:v>
                </c:pt>
                <c:pt idx="38">
                  <c:v>4.2689847665990099E-3</c:v>
                </c:pt>
                <c:pt idx="39">
                  <c:v>4.1058500975663303E-3</c:v>
                </c:pt>
                <c:pt idx="40">
                  <c:v>3.9528470752104696E-3</c:v>
                </c:pt>
                <c:pt idx="41">
                  <c:v>3.8091161436245302E-3</c:v>
                </c:pt>
                <c:pt idx="42">
                  <c:v>3.6738892848117099E-3</c:v>
                </c:pt>
                <c:pt idx="43">
                  <c:v>3.5464783798280098E-3</c:v>
                </c:pt>
                <c:pt idx="44">
                  <c:v>3.4262652792927599E-3</c:v>
                </c:pt>
                <c:pt idx="45">
                  <c:v>3.3126932999996798E-3</c:v>
                </c:pt>
                <c:pt idx="46">
                  <c:v>3.2052599164107999E-3</c:v>
                </c:pt>
                <c:pt idx="47">
                  <c:v>3.1035104574020098E-3</c:v>
                </c:pt>
                <c:pt idx="48">
                  <c:v>3.0070326520293001E-3</c:v>
                </c:pt>
                <c:pt idx="49">
                  <c:v>2.91545189504373E-3</c:v>
                </c:pt>
                <c:pt idx="50">
                  <c:v>2.8284271247461901E-3</c:v>
                </c:pt>
                <c:pt idx="51">
                  <c:v>2.7456472235843298E-3</c:v>
                </c:pt>
                <c:pt idx="52">
                  <c:v>2.66682786646744E-3</c:v>
                </c:pt>
                <c:pt idx="53">
                  <c:v>2.5917087537488401E-3</c:v>
                </c:pt>
                <c:pt idx="54">
                  <c:v>2.52005117570285E-3</c:v>
                </c:pt>
                <c:pt idx="55">
                  <c:v>2.4516358635026901E-3</c:v>
                </c:pt>
                <c:pt idx="56">
                  <c:v>2.38626108850378E-3</c:v>
                </c:pt>
                <c:pt idx="57">
                  <c:v>2.3237409773070902E-3</c:v>
                </c:pt>
                <c:pt idx="58">
                  <c:v>2.2639040148227998E-3</c:v>
                </c:pt>
                <c:pt idx="59">
                  <c:v>2.2065917115393799E-3</c:v>
                </c:pt>
                <c:pt idx="60">
                  <c:v>2.15165741455967E-3</c:v>
                </c:pt>
                <c:pt idx="61">
                  <c:v>2.09896524480157E-3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58-B143-BD00-0AB9924F9E8E}"/>
            </c:ext>
          </c:extLst>
        </c:ser>
        <c:ser>
          <c:idx val="3"/>
          <c:order val="3"/>
          <c:tx>
            <c:strRef>
              <c:f>'Potenssin käänteisfunktio'!$E$7</c:f>
              <c:strCache>
                <c:ptCount val="1"/>
                <c:pt idx="0">
                  <c:v>s=2,0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'Potenssin käänteisfunktio'!$A$8:$A$68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'Potenssin käänteisfunktio'!$E$8:$E$69</c:f>
              <c:numCache>
                <c:formatCode>General</c:formatCode>
                <c:ptCount val="62"/>
                <c:pt idx="1">
                  <c:v>1</c:v>
                </c:pt>
                <c:pt idx="2">
                  <c:v>0.25</c:v>
                </c:pt>
                <c:pt idx="3">
                  <c:v>0.11111111111111099</c:v>
                </c:pt>
                <c:pt idx="4">
                  <c:v>6.25E-2</c:v>
                </c:pt>
                <c:pt idx="5">
                  <c:v>0.04</c:v>
                </c:pt>
                <c:pt idx="6">
                  <c:v>2.77777777777777E-2</c:v>
                </c:pt>
                <c:pt idx="7">
                  <c:v>2.04081632653061E-2</c:v>
                </c:pt>
                <c:pt idx="8">
                  <c:v>1.5625E-2</c:v>
                </c:pt>
                <c:pt idx="9">
                  <c:v>1.23456790123456E-2</c:v>
                </c:pt>
                <c:pt idx="10">
                  <c:v>0.01</c:v>
                </c:pt>
                <c:pt idx="11">
                  <c:v>8.2644628099173504E-3</c:v>
                </c:pt>
                <c:pt idx="12">
                  <c:v>6.9444444444444397E-3</c:v>
                </c:pt>
                <c:pt idx="13">
                  <c:v>5.9171597633135998E-3</c:v>
                </c:pt>
                <c:pt idx="14">
                  <c:v>5.1020408163265302E-3</c:v>
                </c:pt>
                <c:pt idx="15">
                  <c:v>4.4444444444444401E-3</c:v>
                </c:pt>
                <c:pt idx="16">
                  <c:v>3.90625E-3</c:v>
                </c:pt>
                <c:pt idx="17">
                  <c:v>3.4602076124567401E-3</c:v>
                </c:pt>
                <c:pt idx="18">
                  <c:v>3.08641975308641E-3</c:v>
                </c:pt>
                <c:pt idx="19">
                  <c:v>2.77008310249307E-3</c:v>
                </c:pt>
                <c:pt idx="20">
                  <c:v>2.5000000000000001E-3</c:v>
                </c:pt>
                <c:pt idx="21">
                  <c:v>2.26757369614512E-3</c:v>
                </c:pt>
                <c:pt idx="22">
                  <c:v>2.0661157024793298E-3</c:v>
                </c:pt>
                <c:pt idx="23">
                  <c:v>1.89035916824196E-3</c:v>
                </c:pt>
                <c:pt idx="24">
                  <c:v>1.7361111111111099E-3</c:v>
                </c:pt>
                <c:pt idx="25">
                  <c:v>1.6000000000000001E-3</c:v>
                </c:pt>
                <c:pt idx="26">
                  <c:v>1.4792899408283999E-3</c:v>
                </c:pt>
                <c:pt idx="27">
                  <c:v>1.3717421124828501E-3</c:v>
                </c:pt>
                <c:pt idx="28">
                  <c:v>1.2755102040816299E-3</c:v>
                </c:pt>
                <c:pt idx="29">
                  <c:v>1.1890606420927399E-3</c:v>
                </c:pt>
                <c:pt idx="30">
                  <c:v>1.11111111111111E-3</c:v>
                </c:pt>
                <c:pt idx="31">
                  <c:v>1.04058272632674E-3</c:v>
                </c:pt>
                <c:pt idx="32">
                  <c:v>9.765625E-4</c:v>
                </c:pt>
                <c:pt idx="33">
                  <c:v>9.1827364554637205E-4</c:v>
                </c:pt>
                <c:pt idx="34">
                  <c:v>8.6505190311418601E-4</c:v>
                </c:pt>
                <c:pt idx="35">
                  <c:v>8.1632653061224395E-4</c:v>
                </c:pt>
                <c:pt idx="36">
                  <c:v>7.7160493827160403E-4</c:v>
                </c:pt>
                <c:pt idx="37">
                  <c:v>7.3046018991964896E-4</c:v>
                </c:pt>
                <c:pt idx="38">
                  <c:v>6.9252077562326805E-4</c:v>
                </c:pt>
                <c:pt idx="39">
                  <c:v>6.5746219592373398E-4</c:v>
                </c:pt>
                <c:pt idx="40">
                  <c:v>6.2500000000000001E-4</c:v>
                </c:pt>
                <c:pt idx="41">
                  <c:v>5.9488399762046404E-4</c:v>
                </c:pt>
                <c:pt idx="42">
                  <c:v>5.6689342403628098E-4</c:v>
                </c:pt>
                <c:pt idx="43">
                  <c:v>5.4083288263926397E-4</c:v>
                </c:pt>
                <c:pt idx="44">
                  <c:v>5.1652892561983397E-4</c:v>
                </c:pt>
                <c:pt idx="45">
                  <c:v>4.9382716049382696E-4</c:v>
                </c:pt>
                <c:pt idx="46">
                  <c:v>4.7258979206049102E-4</c:v>
                </c:pt>
                <c:pt idx="47">
                  <c:v>4.5269352648257102E-4</c:v>
                </c:pt>
                <c:pt idx="48">
                  <c:v>4.3402777777777699E-4</c:v>
                </c:pt>
                <c:pt idx="49">
                  <c:v>4.1649312786339E-4</c:v>
                </c:pt>
                <c:pt idx="50">
                  <c:v>4.0000000000000002E-4</c:v>
                </c:pt>
                <c:pt idx="51">
                  <c:v>3.8446751249519401E-4</c:v>
                </c:pt>
                <c:pt idx="52">
                  <c:v>3.6982248520709999E-4</c:v>
                </c:pt>
                <c:pt idx="53">
                  <c:v>3.55998576005696E-4</c:v>
                </c:pt>
                <c:pt idx="54">
                  <c:v>3.4293552812071301E-4</c:v>
                </c:pt>
                <c:pt idx="55">
                  <c:v>3.3057851239669402E-4</c:v>
                </c:pt>
                <c:pt idx="56">
                  <c:v>3.1887755102040798E-4</c:v>
                </c:pt>
                <c:pt idx="57">
                  <c:v>3.0778701138811898E-4</c:v>
                </c:pt>
                <c:pt idx="58">
                  <c:v>2.9726516052318601E-4</c:v>
                </c:pt>
                <c:pt idx="59">
                  <c:v>2.8727377190462502E-4</c:v>
                </c:pt>
                <c:pt idx="60">
                  <c:v>2.7777777777777702E-4</c:v>
                </c:pt>
                <c:pt idx="61">
                  <c:v>2.6874496103197998E-4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458-B143-BD00-0AB9924F9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6669856"/>
        <c:axId val="1102833376"/>
      </c:lineChart>
      <c:catAx>
        <c:axId val="110666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/>
                  <a:t>dij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102833376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102833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/>
                  <a:t>f(dij)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106669856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i-FI"/>
              <a:t>Negatiivinen eksponenttifunktio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'Negatiivinen eksponenttifunktio'!$B$7</c:f>
              <c:strCache>
                <c:ptCount val="1"/>
                <c:pt idx="0">
                  <c:v>β=0,1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'Negatiivinen eksponenttifunktio'!$A$8:$A$68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'Negatiivinen eksponenttifunktio'!$B$8:$B$69</c:f>
              <c:numCache>
                <c:formatCode>General</c:formatCode>
                <c:ptCount val="62"/>
                <c:pt idx="0">
                  <c:v>1</c:v>
                </c:pt>
                <c:pt idx="1">
                  <c:v>0.90483741803595896</c:v>
                </c:pt>
                <c:pt idx="2">
                  <c:v>0.81873075307798104</c:v>
                </c:pt>
                <c:pt idx="3">
                  <c:v>0.74081822068171699</c:v>
                </c:pt>
                <c:pt idx="4">
                  <c:v>0.67032004603563899</c:v>
                </c:pt>
                <c:pt idx="5">
                  <c:v>0.60653065971263298</c:v>
                </c:pt>
                <c:pt idx="6">
                  <c:v>0.54881163609402595</c:v>
                </c:pt>
                <c:pt idx="7">
                  <c:v>0.49658530379140903</c:v>
                </c:pt>
                <c:pt idx="8">
                  <c:v>0.44932896411722101</c:v>
                </c:pt>
                <c:pt idx="9">
                  <c:v>0.406569659740599</c:v>
                </c:pt>
                <c:pt idx="10">
                  <c:v>0.367879441171442</c:v>
                </c:pt>
                <c:pt idx="11">
                  <c:v>0.332871083698079</c:v>
                </c:pt>
                <c:pt idx="12">
                  <c:v>0.30119421191220203</c:v>
                </c:pt>
                <c:pt idx="13">
                  <c:v>0.27253179303401198</c:v>
                </c:pt>
                <c:pt idx="14">
                  <c:v>0.24659696394160599</c:v>
                </c:pt>
                <c:pt idx="15">
                  <c:v>0.22313016014842901</c:v>
                </c:pt>
                <c:pt idx="16">
                  <c:v>0.20189651799465499</c:v>
                </c:pt>
                <c:pt idx="17">
                  <c:v>0.182683524052734</c:v>
                </c:pt>
                <c:pt idx="18">
                  <c:v>0.165298888221586</c:v>
                </c:pt>
                <c:pt idx="19">
                  <c:v>0.14956861922263501</c:v>
                </c:pt>
                <c:pt idx="20">
                  <c:v>0.13533528323661201</c:v>
                </c:pt>
                <c:pt idx="21">
                  <c:v>0.122456428252981</c:v>
                </c:pt>
                <c:pt idx="22">
                  <c:v>0.110803158362333</c:v>
                </c:pt>
                <c:pt idx="23">
                  <c:v>0.100258843722803</c:v>
                </c:pt>
                <c:pt idx="24">
                  <c:v>9.0717953289412401E-2</c:v>
                </c:pt>
                <c:pt idx="25">
                  <c:v>8.20849986238988E-2</c:v>
                </c:pt>
                <c:pt idx="26">
                  <c:v>7.4273578214333794E-2</c:v>
                </c:pt>
                <c:pt idx="27">
                  <c:v>6.7205512739749701E-2</c:v>
                </c:pt>
                <c:pt idx="28">
                  <c:v>6.0810062625217903E-2</c:v>
                </c:pt>
                <c:pt idx="29">
                  <c:v>5.5023220056407203E-2</c:v>
                </c:pt>
                <c:pt idx="30">
                  <c:v>4.9787068367863903E-2</c:v>
                </c:pt>
                <c:pt idx="31">
                  <c:v>4.5049202393557801E-2</c:v>
                </c:pt>
                <c:pt idx="32">
                  <c:v>4.0762203978366197E-2</c:v>
                </c:pt>
                <c:pt idx="33">
                  <c:v>3.6883167401239897E-2</c:v>
                </c:pt>
                <c:pt idx="34">
                  <c:v>3.3373269960326003E-2</c:v>
                </c:pt>
                <c:pt idx="35">
                  <c:v>3.0197383422318501E-2</c:v>
                </c:pt>
                <c:pt idx="36">
                  <c:v>2.73237224472925E-2</c:v>
                </c:pt>
                <c:pt idx="37">
                  <c:v>2.4723526470339301E-2</c:v>
                </c:pt>
                <c:pt idx="38">
                  <c:v>2.2370771856165501E-2</c:v>
                </c:pt>
                <c:pt idx="39">
                  <c:v>2.0241911445804301E-2</c:v>
                </c:pt>
                <c:pt idx="40">
                  <c:v>1.8315638888734099E-2</c:v>
                </c:pt>
                <c:pt idx="41">
                  <c:v>1.6572675401761199E-2</c:v>
                </c:pt>
                <c:pt idx="42">
                  <c:v>1.49955768204777E-2</c:v>
                </c:pt>
                <c:pt idx="43">
                  <c:v>1.3568559012200899E-2</c:v>
                </c:pt>
                <c:pt idx="44">
                  <c:v>1.22773399030684E-2</c:v>
                </c:pt>
                <c:pt idx="45">
                  <c:v>1.1108996538242299E-2</c:v>
                </c:pt>
                <c:pt idx="46">
                  <c:v>1.0051835744633499E-2</c:v>
                </c:pt>
                <c:pt idx="47">
                  <c:v>9.0952771016958103E-3</c:v>
                </c:pt>
                <c:pt idx="48">
                  <c:v>8.2297470490200197E-3</c:v>
                </c:pt>
                <c:pt idx="49">
                  <c:v>7.4465830709243303E-3</c:v>
                </c:pt>
                <c:pt idx="50">
                  <c:v>6.7379469990854601E-3</c:v>
                </c:pt>
                <c:pt idx="51">
                  <c:v>6.0967465655156301E-3</c:v>
                </c:pt>
                <c:pt idx="52">
                  <c:v>5.5165644207607698E-3</c:v>
                </c:pt>
                <c:pt idx="53">
                  <c:v>4.99159390691021E-3</c:v>
                </c:pt>
                <c:pt idx="54">
                  <c:v>4.5165809426126599E-3</c:v>
                </c:pt>
                <c:pt idx="55">
                  <c:v>4.0867714384640597E-3</c:v>
                </c:pt>
                <c:pt idx="56">
                  <c:v>3.6978637164829199E-3</c:v>
                </c:pt>
                <c:pt idx="57">
                  <c:v>3.3459654574712699E-3</c:v>
                </c:pt>
                <c:pt idx="58">
                  <c:v>3.0275547453758101E-3</c:v>
                </c:pt>
                <c:pt idx="59">
                  <c:v>2.7394448187683601E-3</c:v>
                </c:pt>
                <c:pt idx="60">
                  <c:v>2.4787521766663498E-3</c:v>
                </c:pt>
                <c:pt idx="61">
                  <c:v>2.2428677194857999E-3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B8-7D41-9266-A12030E8BE06}"/>
            </c:ext>
          </c:extLst>
        </c:ser>
        <c:ser>
          <c:idx val="1"/>
          <c:order val="1"/>
          <c:tx>
            <c:strRef>
              <c:f>'Negatiivinen eksponenttifunktio'!$C$7</c:f>
              <c:strCache>
                <c:ptCount val="1"/>
                <c:pt idx="0">
                  <c:v>β=0,15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'Negatiivinen eksponenttifunktio'!$A$8:$A$68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'Negatiivinen eksponenttifunktio'!$C$8:$C$69</c:f>
              <c:numCache>
                <c:formatCode>General</c:formatCode>
                <c:ptCount val="62"/>
                <c:pt idx="0">
                  <c:v>1</c:v>
                </c:pt>
                <c:pt idx="1">
                  <c:v>0.86070797642505703</c:v>
                </c:pt>
                <c:pt idx="2">
                  <c:v>0.74081822068171699</c:v>
                </c:pt>
                <c:pt idx="3">
                  <c:v>0.637628151621773</c:v>
                </c:pt>
                <c:pt idx="4">
                  <c:v>0.54881163609402595</c:v>
                </c:pt>
                <c:pt idx="5">
                  <c:v>0.47236655274101402</c:v>
                </c:pt>
                <c:pt idx="6">
                  <c:v>0.406569659740599</c:v>
                </c:pt>
                <c:pt idx="7">
                  <c:v>0.34993774911115499</c:v>
                </c:pt>
                <c:pt idx="8">
                  <c:v>0.30119421191220203</c:v>
                </c:pt>
                <c:pt idx="9">
                  <c:v>0.25924026064589101</c:v>
                </c:pt>
                <c:pt idx="10">
                  <c:v>0.22313016014842901</c:v>
                </c:pt>
                <c:pt idx="11">
                  <c:v>0.192049908620754</c:v>
                </c:pt>
                <c:pt idx="12">
                  <c:v>0.165298888221586</c:v>
                </c:pt>
                <c:pt idx="13">
                  <c:v>0.14227407158651301</c:v>
                </c:pt>
                <c:pt idx="14">
                  <c:v>0.122456428252981</c:v>
                </c:pt>
                <c:pt idx="15">
                  <c:v>0.105399224561864</c:v>
                </c:pt>
                <c:pt idx="16">
                  <c:v>9.0717953289412498E-2</c:v>
                </c:pt>
                <c:pt idx="17">
                  <c:v>7.8081666001153099E-2</c:v>
                </c:pt>
                <c:pt idx="18">
                  <c:v>6.7205512739749701E-2</c:v>
                </c:pt>
                <c:pt idx="19">
                  <c:v>5.7844320874838401E-2</c:v>
                </c:pt>
                <c:pt idx="20">
                  <c:v>4.9787068367863903E-2</c:v>
                </c:pt>
                <c:pt idx="21">
                  <c:v>4.2852126867040097E-2</c:v>
                </c:pt>
                <c:pt idx="22">
                  <c:v>3.6883167401240001E-2</c:v>
                </c:pt>
                <c:pt idx="23">
                  <c:v>3.1745636378067897E-2</c:v>
                </c:pt>
                <c:pt idx="24">
                  <c:v>2.73237224472925E-2</c:v>
                </c:pt>
                <c:pt idx="25">
                  <c:v>2.35177458560091E-2</c:v>
                </c:pt>
                <c:pt idx="26">
                  <c:v>2.0241911445804301E-2</c:v>
                </c:pt>
                <c:pt idx="27">
                  <c:v>1.7422374639493501E-2</c:v>
                </c:pt>
                <c:pt idx="28">
                  <c:v>1.49955768204777E-2</c:v>
                </c:pt>
                <c:pt idx="29">
                  <c:v>1.29068125804798E-2</c:v>
                </c:pt>
                <c:pt idx="30">
                  <c:v>1.1108996538242299E-2</c:v>
                </c:pt>
                <c:pt idx="31">
                  <c:v>9.5616019305435097E-3</c:v>
                </c:pt>
                <c:pt idx="32">
                  <c:v>8.2297470490200302E-3</c:v>
                </c:pt>
                <c:pt idx="33">
                  <c:v>7.0834089290521098E-3</c:v>
                </c:pt>
                <c:pt idx="34">
                  <c:v>6.0967465655156301E-3</c:v>
                </c:pt>
                <c:pt idx="35">
                  <c:v>5.2475183991813803E-3</c:v>
                </c:pt>
                <c:pt idx="36">
                  <c:v>4.5165809426126703E-3</c:v>
                </c:pt>
                <c:pt idx="37">
                  <c:v>3.8874572434761299E-3</c:v>
                </c:pt>
                <c:pt idx="38">
                  <c:v>3.3459654574712699E-3</c:v>
                </c:pt>
                <c:pt idx="39">
                  <c:v>2.87989915808824E-3</c:v>
                </c:pt>
                <c:pt idx="40">
                  <c:v>2.4787521766663498E-3</c:v>
                </c:pt>
                <c:pt idx="41">
                  <c:v>2.1334817700377098E-3</c:v>
                </c:pt>
                <c:pt idx="42">
                  <c:v>1.8363047770289E-3</c:v>
                </c:pt>
                <c:pt idx="43">
                  <c:v>1.5805221687362099E-3</c:v>
                </c:pt>
                <c:pt idx="44">
                  <c:v>1.36036803754789E-3</c:v>
                </c:pt>
                <c:pt idx="45">
                  <c:v>1.1708796207911701E-3</c:v>
                </c:pt>
                <c:pt idx="46">
                  <c:v>1.00778542904851E-3</c:v>
                </c:pt>
                <c:pt idx="47">
                  <c:v>8.6740895730700197E-4</c:v>
                </c:pt>
                <c:pt idx="48">
                  <c:v>7.4658580837667899E-4</c:v>
                </c:pt>
                <c:pt idx="49">
                  <c:v>6.4259236035555702E-4</c:v>
                </c:pt>
                <c:pt idx="50">
                  <c:v>5.5308437014783298E-4</c:v>
                </c:pt>
                <c:pt idx="51">
                  <c:v>4.7604412902226901E-4</c:v>
                </c:pt>
                <c:pt idx="52">
                  <c:v>4.0973497897978599E-4</c:v>
                </c:pt>
                <c:pt idx="53">
                  <c:v>3.5266216462825602E-4</c:v>
                </c:pt>
                <c:pt idx="54">
                  <c:v>3.0353913807886602E-4</c:v>
                </c:pt>
                <c:pt idx="55">
                  <c:v>2.61258557301667E-4</c:v>
                </c:pt>
                <c:pt idx="56">
                  <c:v>2.24867324178848E-4</c:v>
                </c:pt>
                <c:pt idx="57">
                  <c:v>1.9354509955809399E-4</c:v>
                </c:pt>
                <c:pt idx="58">
                  <c:v>1.66585810987633E-4</c:v>
                </c:pt>
                <c:pt idx="59">
                  <c:v>1.4338173627629299E-4</c:v>
                </c:pt>
                <c:pt idx="60">
                  <c:v>1.2340980408667899E-4</c:v>
                </c:pt>
                <c:pt idx="61">
                  <c:v>1.06219802746458E-4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B8-7D41-9266-A12030E8BE06}"/>
            </c:ext>
          </c:extLst>
        </c:ser>
        <c:ser>
          <c:idx val="2"/>
          <c:order val="2"/>
          <c:tx>
            <c:strRef>
              <c:f>'Negatiivinen eksponenttifunktio'!$D$7</c:f>
              <c:strCache>
                <c:ptCount val="1"/>
                <c:pt idx="0">
                  <c:v>β=0,2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'Negatiivinen eksponenttifunktio'!$A$8:$A$68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'Negatiivinen eksponenttifunktio'!$D$8:$D$69</c:f>
              <c:numCache>
                <c:formatCode>General</c:formatCode>
                <c:ptCount val="62"/>
                <c:pt idx="0">
                  <c:v>1</c:v>
                </c:pt>
                <c:pt idx="1">
                  <c:v>0.81873075307798104</c:v>
                </c:pt>
                <c:pt idx="2">
                  <c:v>0.67032004603563899</c:v>
                </c:pt>
                <c:pt idx="3">
                  <c:v>0.54881163609402595</c:v>
                </c:pt>
                <c:pt idx="4">
                  <c:v>0.44932896411722101</c:v>
                </c:pt>
                <c:pt idx="5">
                  <c:v>0.367879441171442</c:v>
                </c:pt>
                <c:pt idx="6">
                  <c:v>0.30119421191220203</c:v>
                </c:pt>
                <c:pt idx="7">
                  <c:v>0.24659696394160599</c:v>
                </c:pt>
                <c:pt idx="8">
                  <c:v>0.20189651799465499</c:v>
                </c:pt>
                <c:pt idx="9">
                  <c:v>0.165298888221586</c:v>
                </c:pt>
                <c:pt idx="10">
                  <c:v>0.13533528323661201</c:v>
                </c:pt>
                <c:pt idx="11">
                  <c:v>0.110803158362333</c:v>
                </c:pt>
                <c:pt idx="12">
                  <c:v>9.0717953289412401E-2</c:v>
                </c:pt>
                <c:pt idx="13">
                  <c:v>7.4273578214333794E-2</c:v>
                </c:pt>
                <c:pt idx="14">
                  <c:v>6.0810062625217903E-2</c:v>
                </c:pt>
                <c:pt idx="15">
                  <c:v>4.9787068367863903E-2</c:v>
                </c:pt>
                <c:pt idx="16">
                  <c:v>4.0762203978366197E-2</c:v>
                </c:pt>
                <c:pt idx="17">
                  <c:v>3.3373269960326003E-2</c:v>
                </c:pt>
                <c:pt idx="18">
                  <c:v>2.73237224472925E-2</c:v>
                </c:pt>
                <c:pt idx="19">
                  <c:v>2.2370771856165501E-2</c:v>
                </c:pt>
                <c:pt idx="20">
                  <c:v>1.8315638888734099E-2</c:v>
                </c:pt>
                <c:pt idx="21">
                  <c:v>1.49955768204777E-2</c:v>
                </c:pt>
                <c:pt idx="22">
                  <c:v>1.22773399030684E-2</c:v>
                </c:pt>
                <c:pt idx="23">
                  <c:v>1.0051835744633499E-2</c:v>
                </c:pt>
                <c:pt idx="24">
                  <c:v>8.2297470490200197E-3</c:v>
                </c:pt>
                <c:pt idx="25">
                  <c:v>6.7379469990854601E-3</c:v>
                </c:pt>
                <c:pt idx="26">
                  <c:v>5.5165644207607698E-3</c:v>
                </c:pt>
                <c:pt idx="27">
                  <c:v>4.5165809426126599E-3</c:v>
                </c:pt>
                <c:pt idx="28">
                  <c:v>3.6978637164829199E-3</c:v>
                </c:pt>
                <c:pt idx="29">
                  <c:v>3.0275547453758101E-3</c:v>
                </c:pt>
                <c:pt idx="30">
                  <c:v>2.4787521766663498E-3</c:v>
                </c:pt>
                <c:pt idx="31">
                  <c:v>2.0294306362957301E-3</c:v>
                </c:pt>
                <c:pt idx="32">
                  <c:v>1.66155727317393E-3</c:v>
                </c:pt>
                <c:pt idx="33">
                  <c:v>1.36036803754789E-3</c:v>
                </c:pt>
                <c:pt idx="34">
                  <c:v>1.1137751478448E-3</c:v>
                </c:pt>
                <c:pt idx="35">
                  <c:v>9.1188196555451603E-4</c:v>
                </c:pt>
                <c:pt idx="36">
                  <c:v>7.4658580837667899E-4</c:v>
                </c:pt>
                <c:pt idx="37">
                  <c:v>6.1125276112957198E-4</c:v>
                </c:pt>
                <c:pt idx="38">
                  <c:v>5.0045143344060997E-4</c:v>
                </c:pt>
                <c:pt idx="39">
                  <c:v>4.0973497897978599E-4</c:v>
                </c:pt>
                <c:pt idx="40">
                  <c:v>3.3546262790251099E-4</c:v>
                </c:pt>
                <c:pt idx="41">
                  <c:v>2.7465356997214199E-4</c:v>
                </c:pt>
                <c:pt idx="42">
                  <c:v>2.24867324178848E-4</c:v>
                </c:pt>
                <c:pt idx="43">
                  <c:v>1.84105793667579E-4</c:v>
                </c:pt>
                <c:pt idx="44">
                  <c:v>1.5073307509547599E-4</c:v>
                </c:pt>
                <c:pt idx="45">
                  <c:v>1.2340980408667899E-4</c:v>
                </c:pt>
                <c:pt idx="46">
                  <c:v>1.01039401837093E-4</c:v>
                </c:pt>
                <c:pt idx="47" formatCode="0.00E+00">
                  <c:v>8.2724065556632201E-5</c:v>
                </c:pt>
                <c:pt idx="48" formatCode="0.00E+00">
                  <c:v>6.7728736490853695E-5</c:v>
                </c:pt>
                <c:pt idx="49" formatCode="0.00E+00">
                  <c:v>5.5451599432176898E-5</c:v>
                </c:pt>
                <c:pt idx="50" formatCode="0.00E+00">
                  <c:v>4.53999297624848E-5</c:v>
                </c:pt>
                <c:pt idx="51" formatCode="0.00E+00">
                  <c:v>3.7170318684126599E-5</c:v>
                </c:pt>
                <c:pt idx="52" formatCode="0.00E+00">
                  <c:v>3.0432483008403601E-5</c:v>
                </c:pt>
                <c:pt idx="53" formatCode="0.00E+00">
                  <c:v>2.4916009731503099E-5</c:v>
                </c:pt>
                <c:pt idx="54" formatCode="0.00E+00">
                  <c:v>2.0399503411171898E-5</c:v>
                </c:pt>
                <c:pt idx="55" formatCode="0.00E+00">
                  <c:v>1.6701700790245602E-5</c:v>
                </c:pt>
                <c:pt idx="56" formatCode="0.00E+00">
                  <c:v>1.3674196065680899E-5</c:v>
                </c:pt>
                <c:pt idx="57" formatCode="0.00E+00">
                  <c:v>1.1195484842590901E-5</c:v>
                </c:pt>
                <c:pt idx="58" formatCode="0.00E+00">
                  <c:v>9.1660877362476002E-6</c:v>
                </c:pt>
                <c:pt idx="59" formatCode="0.00E+00">
                  <c:v>7.5045579150768496E-6</c:v>
                </c:pt>
                <c:pt idx="60" formatCode="0.00E+00">
                  <c:v>6.1442123533282098E-6</c:v>
                </c:pt>
                <c:pt idx="61" formatCode="0.00E+00">
                  <c:v>5.0304556071114297E-6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B8-7D41-9266-A12030E8BE06}"/>
            </c:ext>
          </c:extLst>
        </c:ser>
        <c:ser>
          <c:idx val="3"/>
          <c:order val="3"/>
          <c:tx>
            <c:strRef>
              <c:f>'Negatiivinen eksponenttifunktio'!$E$7</c:f>
              <c:strCache>
                <c:ptCount val="1"/>
                <c:pt idx="0">
                  <c:v>β=0,3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'Negatiivinen eksponenttifunktio'!$A$8:$A$68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'Negatiivinen eksponenttifunktio'!$E$8:$E$69</c:f>
              <c:numCache>
                <c:formatCode>General</c:formatCode>
                <c:ptCount val="62"/>
                <c:pt idx="0">
                  <c:v>1</c:v>
                </c:pt>
                <c:pt idx="1">
                  <c:v>0.74081822068171699</c:v>
                </c:pt>
                <c:pt idx="2">
                  <c:v>0.54881163609402595</c:v>
                </c:pt>
                <c:pt idx="3">
                  <c:v>0.406569659740599</c:v>
                </c:pt>
                <c:pt idx="4">
                  <c:v>0.30119421191220203</c:v>
                </c:pt>
                <c:pt idx="5">
                  <c:v>0.22313016014842901</c:v>
                </c:pt>
                <c:pt idx="6">
                  <c:v>0.165298888221586</c:v>
                </c:pt>
                <c:pt idx="7">
                  <c:v>0.122456428252981</c:v>
                </c:pt>
                <c:pt idx="8">
                  <c:v>9.0717953289412498E-2</c:v>
                </c:pt>
                <c:pt idx="9">
                  <c:v>6.7205512739749701E-2</c:v>
                </c:pt>
                <c:pt idx="10">
                  <c:v>4.9787068367863903E-2</c:v>
                </c:pt>
                <c:pt idx="11">
                  <c:v>3.6883167401240001E-2</c:v>
                </c:pt>
                <c:pt idx="12">
                  <c:v>2.73237224472925E-2</c:v>
                </c:pt>
                <c:pt idx="13">
                  <c:v>2.0241911445804301E-2</c:v>
                </c:pt>
                <c:pt idx="14">
                  <c:v>1.49955768204777E-2</c:v>
                </c:pt>
                <c:pt idx="15">
                  <c:v>1.1108996538242299E-2</c:v>
                </c:pt>
                <c:pt idx="16">
                  <c:v>8.2297470490200302E-3</c:v>
                </c:pt>
                <c:pt idx="17">
                  <c:v>6.0967465655156301E-3</c:v>
                </c:pt>
                <c:pt idx="18">
                  <c:v>4.5165809426126703E-3</c:v>
                </c:pt>
                <c:pt idx="19">
                  <c:v>3.3459654574712699E-3</c:v>
                </c:pt>
                <c:pt idx="20">
                  <c:v>2.4787521766663498E-3</c:v>
                </c:pt>
                <c:pt idx="21">
                  <c:v>1.8363047770289E-3</c:v>
                </c:pt>
                <c:pt idx="22">
                  <c:v>1.36036803754789E-3</c:v>
                </c:pt>
                <c:pt idx="23">
                  <c:v>1.00778542904851E-3</c:v>
                </c:pt>
                <c:pt idx="24">
                  <c:v>7.4658580837667899E-4</c:v>
                </c:pt>
                <c:pt idx="25">
                  <c:v>5.5308437014783298E-4</c:v>
                </c:pt>
                <c:pt idx="26">
                  <c:v>4.0973497897978599E-4</c:v>
                </c:pt>
                <c:pt idx="27">
                  <c:v>3.0353913807886602E-4</c:v>
                </c:pt>
                <c:pt idx="28">
                  <c:v>2.24867324178848E-4</c:v>
                </c:pt>
                <c:pt idx="29">
                  <c:v>1.66585810987633E-4</c:v>
                </c:pt>
                <c:pt idx="30">
                  <c:v>1.2340980408667899E-4</c:v>
                </c:pt>
                <c:pt idx="31" formatCode="0.00E+00">
                  <c:v>9.1424231478173405E-5</c:v>
                </c:pt>
                <c:pt idx="32" formatCode="0.00E+00">
                  <c:v>6.7728736490853898E-5</c:v>
                </c:pt>
                <c:pt idx="33" formatCode="0.00E+00">
                  <c:v>5.0174682056175201E-5</c:v>
                </c:pt>
                <c:pt idx="34" formatCode="0.00E+00">
                  <c:v>3.71703186841267E-5</c:v>
                </c:pt>
                <c:pt idx="35" formatCode="0.00E+00">
                  <c:v>2.7536449349747101E-5</c:v>
                </c:pt>
                <c:pt idx="36" formatCode="0.00E+00">
                  <c:v>2.0399503411171898E-5</c:v>
                </c:pt>
                <c:pt idx="37" formatCode="0.00E+00">
                  <c:v>1.5112323819855E-5</c:v>
                </c:pt>
                <c:pt idx="38" formatCode="0.00E+00">
                  <c:v>1.1195484842590901E-5</c:v>
                </c:pt>
                <c:pt idx="39" formatCode="0.00E+00">
                  <c:v>8.2938191607573704E-6</c:v>
                </c:pt>
                <c:pt idx="40" formatCode="0.00E+00">
                  <c:v>6.1442123533282098E-6</c:v>
                </c:pt>
                <c:pt idx="41" formatCode="0.00E+00">
                  <c:v>4.5517444630832396E-6</c:v>
                </c:pt>
                <c:pt idx="42" formatCode="0.00E+00">
                  <c:v>3.3720152341391799E-6</c:v>
                </c:pt>
                <c:pt idx="43" formatCode="0.00E+00">
                  <c:v>2.4980503258666299E-6</c:v>
                </c:pt>
                <c:pt idx="44" formatCode="0.00E+00">
                  <c:v>1.8506011975818999E-6</c:v>
                </c:pt>
                <c:pt idx="45" formatCode="0.00E+00">
                  <c:v>1.37095908638408E-6</c:v>
                </c:pt>
                <c:pt idx="46" formatCode="0.00E+00">
                  <c:v>1.0156314710024901E-6</c:v>
                </c:pt>
                <c:pt idx="47" formatCode="0.00E+00">
                  <c:v>7.5239829921642101E-7</c:v>
                </c:pt>
                <c:pt idx="48" formatCode="0.00E+00">
                  <c:v>5.5739036926945998E-7</c:v>
                </c:pt>
                <c:pt idx="49" formatCode="0.00E+00">
                  <c:v>4.1292494158732698E-7</c:v>
                </c:pt>
                <c:pt idx="50" formatCode="0.00E+00">
                  <c:v>3.0590232050182499E-7</c:v>
                </c:pt>
                <c:pt idx="51" formatCode="0.00E+00">
                  <c:v>2.2661801277657099E-7</c:v>
                </c:pt>
                <c:pt idx="52" formatCode="0.00E+00">
                  <c:v>1.67882752999566E-7</c:v>
                </c:pt>
                <c:pt idx="53" formatCode="0.00E+00">
                  <c:v>1.2437060236028701E-7</c:v>
                </c:pt>
                <c:pt idx="54" formatCode="0.00E+00">
                  <c:v>9.2136008345661296E-8</c:v>
                </c:pt>
                <c:pt idx="55" formatCode="0.00E+00">
                  <c:v>6.8256033763348699E-8</c:v>
                </c:pt>
                <c:pt idx="56" formatCode="0.00E+00">
                  <c:v>5.0565313483355203E-8</c:v>
                </c:pt>
                <c:pt idx="57" formatCode="0.00E+00">
                  <c:v>3.7459705562952497E-8</c:v>
                </c:pt>
                <c:pt idx="58" formatCode="0.00E+00">
                  <c:v>2.77508324224075E-8</c:v>
                </c:pt>
                <c:pt idx="59" formatCode="0.00E+00">
                  <c:v>2.0558322297604399E-8</c:v>
                </c:pt>
                <c:pt idx="60" formatCode="0.00E+00">
                  <c:v>1.5229979744712599E-8</c:v>
                </c:pt>
                <c:pt idx="61" formatCode="0.00E+00">
                  <c:v>1.1282646495496599E-8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EB8-7D41-9266-A12030E8B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6669856"/>
        <c:axId val="1102833376"/>
      </c:lineChart>
      <c:catAx>
        <c:axId val="110666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/>
                  <a:t>dij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102833376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102833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/>
                  <a:t>f(dij)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106669856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i-FI"/>
              <a:t>Muokattu Gaussin funktio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'Muokattu Gaussin funktio'!$B$7</c:f>
              <c:strCache>
                <c:ptCount val="1"/>
                <c:pt idx="0">
                  <c:v>z=100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'Muokattu Gaussin 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'Muokattu Gaussin funktio'!$B$8:$B$69</c:f>
              <c:numCache>
                <c:formatCode>General</c:formatCode>
                <c:ptCount val="62"/>
                <c:pt idx="0">
                  <c:v>1</c:v>
                </c:pt>
                <c:pt idx="1">
                  <c:v>0.990049833749168</c:v>
                </c:pt>
                <c:pt idx="2">
                  <c:v>0.96078943915232295</c:v>
                </c:pt>
                <c:pt idx="3">
                  <c:v>0.91393118527122796</c:v>
                </c:pt>
                <c:pt idx="4">
                  <c:v>0.85214378896621101</c:v>
                </c:pt>
                <c:pt idx="5">
                  <c:v>0.77880078307140399</c:v>
                </c:pt>
                <c:pt idx="6">
                  <c:v>0.69767632607103103</c:v>
                </c:pt>
                <c:pt idx="7">
                  <c:v>0.612626394184416</c:v>
                </c:pt>
                <c:pt idx="8">
                  <c:v>0.52729242404304799</c:v>
                </c:pt>
                <c:pt idx="9">
                  <c:v>0.444858066222941</c:v>
                </c:pt>
                <c:pt idx="10">
                  <c:v>0.367879441171442</c:v>
                </c:pt>
                <c:pt idx="11">
                  <c:v>0.298197279429887</c:v>
                </c:pt>
                <c:pt idx="12">
                  <c:v>0.23692775868212099</c:v>
                </c:pt>
                <c:pt idx="13">
                  <c:v>0.18451952399298899</c:v>
                </c:pt>
                <c:pt idx="14">
                  <c:v>0.140858420921045</c:v>
                </c:pt>
                <c:pt idx="15">
                  <c:v>0.105399224561864</c:v>
                </c:pt>
                <c:pt idx="16">
                  <c:v>7.7304740443299699E-2</c:v>
                </c:pt>
                <c:pt idx="17">
                  <c:v>5.5576212611483003E-2</c:v>
                </c:pt>
                <c:pt idx="18">
                  <c:v>3.9163895098987003E-2</c:v>
                </c:pt>
                <c:pt idx="19">
                  <c:v>2.7051846866350399E-2</c:v>
                </c:pt>
                <c:pt idx="20">
                  <c:v>1.8315638888734099E-2</c:v>
                </c:pt>
                <c:pt idx="21">
                  <c:v>1.21551783299149E-2</c:v>
                </c:pt>
                <c:pt idx="22">
                  <c:v>7.9070540515934398E-3</c:v>
                </c:pt>
                <c:pt idx="23">
                  <c:v>5.0417602596909703E-3</c:v>
                </c:pt>
                <c:pt idx="24">
                  <c:v>3.1511115984444401E-3</c:v>
                </c:pt>
                <c:pt idx="25">
                  <c:v>1.9304541362277E-3</c:v>
                </c:pt>
                <c:pt idx="26">
                  <c:v>1.1592291739045901E-3</c:v>
                </c:pt>
                <c:pt idx="27">
                  <c:v>6.8232805275637604E-4</c:v>
                </c:pt>
                <c:pt idx="28">
                  <c:v>3.9366904065507802E-4</c:v>
                </c:pt>
                <c:pt idx="29">
                  <c:v>2.2262985691888799E-4</c:v>
                </c:pt>
                <c:pt idx="30">
                  <c:v>1.2340980408667899E-4</c:v>
                </c:pt>
                <c:pt idx="31" formatCode="0.00E+00">
                  <c:v>6.7054824302811107E-5</c:v>
                </c:pt>
                <c:pt idx="32" formatCode="0.00E+00">
                  <c:v>3.5712849641635198E-5</c:v>
                </c:pt>
                <c:pt idx="33" formatCode="0.00E+00">
                  <c:v>1.86437423315168E-5</c:v>
                </c:pt>
                <c:pt idx="34" formatCode="0.00E+00">
                  <c:v>9.5401628730792307E-6</c:v>
                </c:pt>
                <c:pt idx="35" formatCode="0.00E+00">
                  <c:v>4.7851173921290003E-6</c:v>
                </c:pt>
                <c:pt idx="36" formatCode="0.00E+00">
                  <c:v>2.3525752000097701E-6</c:v>
                </c:pt>
                <c:pt idx="37" formatCode="0.00E+00">
                  <c:v>1.13372713874796E-6</c:v>
                </c:pt>
                <c:pt idx="38" formatCode="0.00E+00">
                  <c:v>5.3553478027931002E-7</c:v>
                </c:pt>
                <c:pt idx="39" formatCode="0.00E+00">
                  <c:v>2.4795960180450198E-7</c:v>
                </c:pt>
                <c:pt idx="40" formatCode="0.00E+00">
                  <c:v>1.12535174719259E-7</c:v>
                </c:pt>
                <c:pt idx="41" formatCode="0.00E+00">
                  <c:v>5.0062180207670403E-8</c:v>
                </c:pt>
                <c:pt idx="42" formatCode="0.00E+00">
                  <c:v>2.1829577951254699E-8</c:v>
                </c:pt>
                <c:pt idx="43" formatCode="0.00E+00">
                  <c:v>9.3302875745050003E-9</c:v>
                </c:pt>
                <c:pt idx="44" formatCode="0.00E+00">
                  <c:v>3.9089384342648599E-9</c:v>
                </c:pt>
                <c:pt idx="45" formatCode="0.00E+00">
                  <c:v>1.60522805518561E-9</c:v>
                </c:pt>
                <c:pt idx="46" formatCode="0.00E+00">
                  <c:v>6.4614317731061001E-10</c:v>
                </c:pt>
                <c:pt idx="47" formatCode="0.00E+00">
                  <c:v>2.5493818803919602E-10</c:v>
                </c:pt>
                <c:pt idx="48" formatCode="0.00E+00">
                  <c:v>9.8595055759915095E-11</c:v>
                </c:pt>
                <c:pt idx="49" formatCode="0.00E+00">
                  <c:v>3.7375713279442502E-11</c:v>
                </c:pt>
                <c:pt idx="50" formatCode="0.00E+00">
                  <c:v>1.3887943864964E-11</c:v>
                </c:pt>
                <c:pt idx="51" formatCode="0.00E+00">
                  <c:v>5.0582527428437804E-12</c:v>
                </c:pt>
                <c:pt idx="52" formatCode="0.00E+00">
                  <c:v>1.8058314375132101E-12</c:v>
                </c:pt>
                <c:pt idx="53" formatCode="0.00E+00">
                  <c:v>6.3192858851753596E-13</c:v>
                </c:pt>
                <c:pt idx="54" formatCode="0.00E+00">
                  <c:v>2.16756888261896E-13</c:v>
                </c:pt>
                <c:pt idx="55" formatCode="0.00E+00">
                  <c:v>7.2877240958196897E-14</c:v>
                </c:pt>
                <c:pt idx="56" formatCode="0.00E+00">
                  <c:v>2.4017347816209602E-14</c:v>
                </c:pt>
                <c:pt idx="57" formatCode="0.00E+00">
                  <c:v>7.7584020756960495E-15</c:v>
                </c:pt>
                <c:pt idx="58" formatCode="0.00E+00">
                  <c:v>2.4565953687921401E-15</c:v>
                </c:pt>
                <c:pt idx="59" formatCode="0.00E+00">
                  <c:v>7.6244599053897198E-16</c:v>
                </c:pt>
                <c:pt idx="60" formatCode="0.00E+00">
                  <c:v>2.3195228302435598E-16</c:v>
                </c:pt>
                <c:pt idx="61" formatCode="0.00E+00">
                  <c:v>6.9167539755414401E-17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B7-4244-9037-DACCE0076864}"/>
            </c:ext>
          </c:extLst>
        </c:ser>
        <c:ser>
          <c:idx val="1"/>
          <c:order val="1"/>
          <c:tx>
            <c:strRef>
              <c:f>'Muokattu Gaussin funktio'!$C$7</c:f>
              <c:strCache>
                <c:ptCount val="1"/>
                <c:pt idx="0">
                  <c:v>z=200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'Muokattu Gaussin 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'Muokattu Gaussin funktio'!$C$8:$C$69</c:f>
              <c:numCache>
                <c:formatCode>General</c:formatCode>
                <c:ptCount val="62"/>
                <c:pt idx="0">
                  <c:v>1</c:v>
                </c:pt>
                <c:pt idx="1">
                  <c:v>0.99501247919268199</c:v>
                </c:pt>
                <c:pt idx="2">
                  <c:v>0.98019867330675503</c:v>
                </c:pt>
                <c:pt idx="3">
                  <c:v>0.95599748183309996</c:v>
                </c:pt>
                <c:pt idx="4">
                  <c:v>0.92311634638663498</c:v>
                </c:pt>
                <c:pt idx="5">
                  <c:v>0.88249690258459501</c:v>
                </c:pt>
                <c:pt idx="6">
                  <c:v>0.835270211411272</c:v>
                </c:pt>
                <c:pt idx="7">
                  <c:v>0.78270453824186803</c:v>
                </c:pt>
                <c:pt idx="8">
                  <c:v>0.72614903707369005</c:v>
                </c:pt>
                <c:pt idx="9">
                  <c:v>0.66697681085847405</c:v>
                </c:pt>
                <c:pt idx="10">
                  <c:v>0.60653065971263298</c:v>
                </c:pt>
                <c:pt idx="11">
                  <c:v>0.54607442663970895</c:v>
                </c:pt>
                <c:pt idx="12">
                  <c:v>0.48675225595997101</c:v>
                </c:pt>
                <c:pt idx="13">
                  <c:v>0.42955735821073898</c:v>
                </c:pt>
                <c:pt idx="14">
                  <c:v>0.37531109885139902</c:v>
                </c:pt>
                <c:pt idx="15">
                  <c:v>0.32465246735834902</c:v>
                </c:pt>
                <c:pt idx="16">
                  <c:v>0.27803730045319403</c:v>
                </c:pt>
                <c:pt idx="17">
                  <c:v>0.23574607655586299</c:v>
                </c:pt>
                <c:pt idx="18">
                  <c:v>0.19789869908361399</c:v>
                </c:pt>
                <c:pt idx="19">
                  <c:v>0.16447445657715401</c:v>
                </c:pt>
                <c:pt idx="20">
                  <c:v>0.13533528323661201</c:v>
                </c:pt>
                <c:pt idx="21">
                  <c:v>0.11025052530448499</c:v>
                </c:pt>
                <c:pt idx="22">
                  <c:v>8.8921617459386301E-2</c:v>
                </c:pt>
                <c:pt idx="23">
                  <c:v>7.1005353739636901E-2</c:v>
                </c:pt>
                <c:pt idx="24">
                  <c:v>5.6134762834133697E-2</c:v>
                </c:pt>
                <c:pt idx="25">
                  <c:v>4.39369336234074E-2</c:v>
                </c:pt>
                <c:pt idx="26">
                  <c:v>3.4047454734599303E-2</c:v>
                </c:pt>
                <c:pt idx="27">
                  <c:v>2.6121409853918202E-2</c:v>
                </c:pt>
                <c:pt idx="28">
                  <c:v>1.9841094744370201E-2</c:v>
                </c:pt>
                <c:pt idx="29">
                  <c:v>1.49207860690678E-2</c:v>
                </c:pt>
                <c:pt idx="30">
                  <c:v>1.1108996538242299E-2</c:v>
                </c:pt>
                <c:pt idx="31">
                  <c:v>8.1887010143740797E-3</c:v>
                </c:pt>
                <c:pt idx="32">
                  <c:v>5.9760228950059401E-3</c:v>
                </c:pt>
                <c:pt idx="33">
                  <c:v>4.3178400076330703E-3</c:v>
                </c:pt>
                <c:pt idx="34">
                  <c:v>3.0887154082367601E-3</c:v>
                </c:pt>
                <c:pt idx="35">
                  <c:v>2.1874911181828799E-3</c:v>
                </c:pt>
                <c:pt idx="36">
                  <c:v>1.53381067932446E-3</c:v>
                </c:pt>
                <c:pt idx="37">
                  <c:v>1.06476623666792E-3</c:v>
                </c:pt>
                <c:pt idx="38">
                  <c:v>7.3180241888047201E-4</c:v>
                </c:pt>
                <c:pt idx="39">
                  <c:v>4.9795542150327305E-4</c:v>
                </c:pt>
                <c:pt idx="40">
                  <c:v>3.3546262790251099E-4</c:v>
                </c:pt>
                <c:pt idx="41">
                  <c:v>2.2374579372062001E-4</c:v>
                </c:pt>
                <c:pt idx="42">
                  <c:v>1.4774836023203299E-4</c:v>
                </c:pt>
                <c:pt idx="43" formatCode="0.00E+00">
                  <c:v>9.6593413722183995E-5</c:v>
                </c:pt>
                <c:pt idx="44" formatCode="0.00E+00">
                  <c:v>6.2521503774820206E-5</c:v>
                </c:pt>
                <c:pt idx="45" formatCode="0.00E+00">
                  <c:v>4.0065297392951001E-5</c:v>
                </c:pt>
                <c:pt idx="46" formatCode="0.00E+00">
                  <c:v>2.54193465161992E-5</c:v>
                </c:pt>
                <c:pt idx="47" formatCode="0.00E+00">
                  <c:v>1.59667838978047E-5</c:v>
                </c:pt>
                <c:pt idx="48" formatCode="0.00E+00">
                  <c:v>9.9295043058510795E-6</c:v>
                </c:pt>
                <c:pt idx="49" formatCode="0.00E+00">
                  <c:v>6.1135679663713997E-6</c:v>
                </c:pt>
                <c:pt idx="50" formatCode="0.00E+00">
                  <c:v>3.7266531720786701E-6</c:v>
                </c:pt>
                <c:pt idx="51" formatCode="0.00E+00">
                  <c:v>2.24905596703234E-6</c:v>
                </c:pt>
                <c:pt idx="52" formatCode="0.00E+00">
                  <c:v>1.3438122776315199E-6</c:v>
                </c:pt>
                <c:pt idx="53" formatCode="0.00E+00">
                  <c:v>7.9493936153491397E-7</c:v>
                </c:pt>
                <c:pt idx="54" formatCode="0.00E+00">
                  <c:v>4.6557157157830803E-7</c:v>
                </c:pt>
                <c:pt idx="55" formatCode="0.00E+00">
                  <c:v>2.6995785033630098E-7</c:v>
                </c:pt>
                <c:pt idx="56" formatCode="0.00E+00">
                  <c:v>1.5497531357028901E-7</c:v>
                </c:pt>
                <c:pt idx="57" formatCode="0.00E+00">
                  <c:v>8.8081791964605505E-8</c:v>
                </c:pt>
                <c:pt idx="58" formatCode="0.00E+00">
                  <c:v>4.9564053191724902E-8</c:v>
                </c:pt>
                <c:pt idx="59" formatCode="0.00E+00">
                  <c:v>2.7612424568280299E-8</c:v>
                </c:pt>
                <c:pt idx="60" formatCode="0.00E+00">
                  <c:v>1.5229979744712599E-8</c:v>
                </c:pt>
                <c:pt idx="61" formatCode="0.00E+00">
                  <c:v>8.3167024568283292E-9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B7-4244-9037-DACCE0076864}"/>
            </c:ext>
          </c:extLst>
        </c:ser>
        <c:ser>
          <c:idx val="2"/>
          <c:order val="2"/>
          <c:tx>
            <c:strRef>
              <c:f>'Muokattu Gaussin funktio'!$D$7</c:f>
              <c:strCache>
                <c:ptCount val="1"/>
                <c:pt idx="0">
                  <c:v>z=400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'Muokattu Gaussin 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'Muokattu Gaussin funktio'!$D$8:$D$69</c:f>
              <c:numCache>
                <c:formatCode>General</c:formatCode>
                <c:ptCount val="62"/>
                <c:pt idx="0">
                  <c:v>1</c:v>
                </c:pt>
                <c:pt idx="1">
                  <c:v>0.99750312239745997</c:v>
                </c:pt>
                <c:pt idx="2">
                  <c:v>0.990049833749168</c:v>
                </c:pt>
                <c:pt idx="3">
                  <c:v>0.97775123719333601</c:v>
                </c:pt>
                <c:pt idx="4">
                  <c:v>0.96078943915232295</c:v>
                </c:pt>
                <c:pt idx="5">
                  <c:v>0.93941306281347503</c:v>
                </c:pt>
                <c:pt idx="6">
                  <c:v>0.91393118527122796</c:v>
                </c:pt>
                <c:pt idx="7">
                  <c:v>0.884705904943483</c:v>
                </c:pt>
                <c:pt idx="8">
                  <c:v>0.85214378896621101</c:v>
                </c:pt>
                <c:pt idx="9">
                  <c:v>0.81668648259811005</c:v>
                </c:pt>
                <c:pt idx="10">
                  <c:v>0.77880078307140399</c:v>
                </c:pt>
                <c:pt idx="11">
                  <c:v>0.73896848825894401</c:v>
                </c:pt>
                <c:pt idx="12">
                  <c:v>0.69767632607103103</c:v>
                </c:pt>
                <c:pt idx="13">
                  <c:v>0.65540625432683997</c:v>
                </c:pt>
                <c:pt idx="14">
                  <c:v>0.612626394184416</c:v>
                </c:pt>
                <c:pt idx="15">
                  <c:v>0.56978282473092301</c:v>
                </c:pt>
                <c:pt idx="16">
                  <c:v>0.52729242404304799</c:v>
                </c:pt>
                <c:pt idx="17">
                  <c:v>0.485536895154079</c:v>
                </c:pt>
                <c:pt idx="18">
                  <c:v>0.444858066222941</c:v>
                </c:pt>
                <c:pt idx="19">
                  <c:v>0.40555450506332003</c:v>
                </c:pt>
                <c:pt idx="20">
                  <c:v>0.367879441171442</c:v>
                </c:pt>
                <c:pt idx="21">
                  <c:v>0.33203994534466003</c:v>
                </c:pt>
                <c:pt idx="22">
                  <c:v>0.298197279429887</c:v>
                </c:pt>
                <c:pt idx="23">
                  <c:v>0.26646829781352399</c:v>
                </c:pt>
                <c:pt idx="24">
                  <c:v>0.23692775868212099</c:v>
                </c:pt>
                <c:pt idx="25">
                  <c:v>0.20961138715109701</c:v>
                </c:pt>
                <c:pt idx="26">
                  <c:v>0.18451952399298899</c:v>
                </c:pt>
                <c:pt idx="27">
                  <c:v>0.16162119246533899</c:v>
                </c:pt>
                <c:pt idx="28">
                  <c:v>0.140858420921045</c:v>
                </c:pt>
                <c:pt idx="29">
                  <c:v>0.12215066953999</c:v>
                </c:pt>
                <c:pt idx="30">
                  <c:v>0.105399224561864</c:v>
                </c:pt>
                <c:pt idx="31">
                  <c:v>9.0491441663695896E-2</c:v>
                </c:pt>
                <c:pt idx="32">
                  <c:v>7.7304740443299699E-2</c:v>
                </c:pt>
                <c:pt idx="33">
                  <c:v>6.5710273227502794E-2</c:v>
                </c:pt>
                <c:pt idx="34">
                  <c:v>5.5576212611483003E-2</c:v>
                </c:pt>
                <c:pt idx="35">
                  <c:v>4.6770622383958897E-2</c:v>
                </c:pt>
                <c:pt idx="36">
                  <c:v>3.9163895098987003E-2</c:v>
                </c:pt>
                <c:pt idx="37">
                  <c:v>3.2630755992895999E-2</c:v>
                </c:pt>
                <c:pt idx="38">
                  <c:v>2.7051846866350399E-2</c:v>
                </c:pt>
                <c:pt idx="39">
                  <c:v>2.2314914776966399E-2</c:v>
                </c:pt>
                <c:pt idx="40">
                  <c:v>1.8315638888734099E-2</c:v>
                </c:pt>
                <c:pt idx="41">
                  <c:v>1.49581347005774E-2</c:v>
                </c:pt>
                <c:pt idx="42">
                  <c:v>1.21551783299149E-2</c:v>
                </c:pt>
                <c:pt idx="43">
                  <c:v>9.8281948353796892E-3</c:v>
                </c:pt>
                <c:pt idx="44">
                  <c:v>7.9070540515934398E-3</c:v>
                </c:pt>
                <c:pt idx="45">
                  <c:v>6.32971542748574E-3</c:v>
                </c:pt>
                <c:pt idx="46">
                  <c:v>5.0417602596909703E-3</c:v>
                </c:pt>
                <c:pt idx="47" formatCode="0.00E+00">
                  <c:v>3.99584583008463E-3</c:v>
                </c:pt>
                <c:pt idx="48" formatCode="0.00E+00">
                  <c:v>3.1511115984444401E-3</c:v>
                </c:pt>
                <c:pt idx="49" formatCode="0.00E+00">
                  <c:v>2.47256303587419E-3</c:v>
                </c:pt>
                <c:pt idx="50" formatCode="0.00E+00">
                  <c:v>1.9304541362277E-3</c:v>
                </c:pt>
                <c:pt idx="51" formatCode="0.00E+00">
                  <c:v>1.49968528932984E-3</c:v>
                </c:pt>
                <c:pt idx="52" formatCode="0.00E+00">
                  <c:v>1.1592291739045901E-3</c:v>
                </c:pt>
                <c:pt idx="53" formatCode="0.00E+00">
                  <c:v>8.9159371999521903E-4</c:v>
                </c:pt>
                <c:pt idx="54" formatCode="0.00E+00">
                  <c:v>6.8232805275637604E-4</c:v>
                </c:pt>
                <c:pt idx="55" formatCode="0.00E+00">
                  <c:v>5.1957468215483801E-4</c:v>
                </c:pt>
                <c:pt idx="56" formatCode="0.00E+00">
                  <c:v>3.9366904065507802E-4</c:v>
                </c:pt>
                <c:pt idx="57" formatCode="0.00E+00">
                  <c:v>2.9678576779321002E-4</c:v>
                </c:pt>
                <c:pt idx="58" formatCode="0.00E+00">
                  <c:v>2.2262985691888799E-4</c:v>
                </c:pt>
                <c:pt idx="59" formatCode="0.00E+00">
                  <c:v>1.6616986660727699E-4</c:v>
                </c:pt>
                <c:pt idx="60" formatCode="0.00E+00">
                  <c:v>1.2340980408667899E-4</c:v>
                </c:pt>
                <c:pt idx="61" formatCode="0.00E+00">
                  <c:v>9.1195956362266002E-5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B7-4244-9037-DACCE0076864}"/>
            </c:ext>
          </c:extLst>
        </c:ser>
        <c:ser>
          <c:idx val="3"/>
          <c:order val="3"/>
          <c:tx>
            <c:strRef>
              <c:f>'Muokattu Gaussin funktio'!$E$7</c:f>
              <c:strCache>
                <c:ptCount val="1"/>
                <c:pt idx="0">
                  <c:v>z=700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'Muokattu Gaussin funktio'!$A$8:$A$68</c:f>
              <c:numCache>
                <c:formatCode>General</c:formatCod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</c:numCache>
            </c:numRef>
          </c:cat>
          <c:val>
            <c:numRef>
              <c:f>'Muokattu Gaussin funktio'!$E$8:$E$69</c:f>
              <c:numCache>
                <c:formatCode>General</c:formatCode>
                <c:ptCount val="62"/>
                <c:pt idx="0">
                  <c:v>1</c:v>
                </c:pt>
                <c:pt idx="1">
                  <c:v>0.99857244849385596</c:v>
                </c:pt>
                <c:pt idx="2">
                  <c:v>0.99430200976254801</c:v>
                </c:pt>
                <c:pt idx="3">
                  <c:v>0.98722515711234204</c:v>
                </c:pt>
                <c:pt idx="4">
                  <c:v>0.97740210267207095</c:v>
                </c:pt>
                <c:pt idx="5">
                  <c:v>0.96491594437237005</c:v>
                </c:pt>
                <c:pt idx="6">
                  <c:v>0.94987149550308003</c:v>
                </c:pt>
                <c:pt idx="7">
                  <c:v>0.93239381990594805</c:v>
                </c:pt>
                <c:pt idx="8">
                  <c:v>0.91262650143118196</c:v>
                </c:pt>
                <c:pt idx="9">
                  <c:v>0.89072968113923201</c:v>
                </c:pt>
                <c:pt idx="10">
                  <c:v>0.86687789975018104</c:v>
                </c:pt>
                <c:pt idx="11">
                  <c:v>0.84125778594447498</c:v>
                </c:pt>
                <c:pt idx="12">
                  <c:v>0.81406563323984105</c:v>
                </c:pt>
                <c:pt idx="13">
                  <c:v>0.78550490927871297</c:v>
                </c:pt>
                <c:pt idx="14">
                  <c:v>0.75578374145572502</c:v>
                </c:pt>
                <c:pt idx="15">
                  <c:v>0.72511242192213099</c:v>
                </c:pt>
                <c:pt idx="16">
                  <c:v>0.69370097317617696</c:v>
                </c:pt>
                <c:pt idx="17">
                  <c:v>0.66175681276308695</c:v>
                </c:pt>
                <c:pt idx="18">
                  <c:v>0.62948255216405802</c:v>
                </c:pt>
                <c:pt idx="19">
                  <c:v>0.59707396086655995</c:v>
                </c:pt>
                <c:pt idx="20">
                  <c:v>0.56471812200775895</c:v>
                </c:pt>
                <c:pt idx="21">
                  <c:v>0.53259180100689696</c:v>
                </c:pt>
                <c:pt idx="22">
                  <c:v>0.50086004339321399</c:v>
                </c:pt>
                <c:pt idx="23">
                  <c:v>0.46967501273499701</c:v>
                </c:pt>
                <c:pt idx="24">
                  <c:v>0.43917507431963598</c:v>
                </c:pt>
                <c:pt idx="25">
                  <c:v>0.40948412515236399</c:v>
                </c:pt>
                <c:pt idx="26">
                  <c:v>0.38071116604883598</c:v>
                </c:pt>
                <c:pt idx="27">
                  <c:v>0.35295010719519598</c:v>
                </c:pt>
                <c:pt idx="28">
                  <c:v>0.32627979462303902</c:v>
                </c:pt>
                <c:pt idx="29">
                  <c:v>0.30076424166134502</c:v>
                </c:pt>
                <c:pt idx="30">
                  <c:v>0.27645304662956399</c:v>
                </c:pt>
                <c:pt idx="31" formatCode="0.00E+00">
                  <c:v>0.25338197585255001</c:v>
                </c:pt>
                <c:pt idx="32" formatCode="0.00E+00">
                  <c:v>0.23157368951728599</c:v>
                </c:pt>
                <c:pt idx="33" formatCode="0.00E+00">
                  <c:v>0.21103858694395899</c:v>
                </c:pt>
                <c:pt idx="34" formatCode="0.00E+00">
                  <c:v>0.19177574748444701</c:v>
                </c:pt>
                <c:pt idx="35" formatCode="0.00E+00">
                  <c:v>0.173773943450445</c:v>
                </c:pt>
                <c:pt idx="36" formatCode="0.00E+00">
                  <c:v>0.15701270216003399</c:v>
                </c:pt>
                <c:pt idx="37" formatCode="0.00E+00">
                  <c:v>0.14146339531557101</c:v>
                </c:pt>
                <c:pt idx="38" formatCode="0.00E+00">
                  <c:v>0.12709033542031201</c:v>
                </c:pt>
                <c:pt idx="39" formatCode="0.00E+00">
                  <c:v>0.113851860735801</c:v>
                </c:pt>
                <c:pt idx="40" formatCode="0.00E+00">
                  <c:v>0.10170139230422599</c:v>
                </c:pt>
                <c:pt idx="41" formatCode="0.00E+00">
                  <c:v>9.0588448738559896E-2</c:v>
                </c:pt>
                <c:pt idx="42" formatCode="0.00E+00">
                  <c:v>8.0459606749532397E-2</c:v>
                </c:pt>
                <c:pt idx="43" formatCode="0.00E+00">
                  <c:v>7.1259397668550495E-2</c:v>
                </c:pt>
                <c:pt idx="44" formatCode="0.00E+00">
                  <c:v>6.2931132481416394E-2</c:v>
                </c:pt>
                <c:pt idx="45" formatCode="0.00E+00">
                  <c:v>5.54176500583917E-2</c:v>
                </c:pt>
                <c:pt idx="46" formatCode="0.00E+00">
                  <c:v>4.8661985308628398E-2</c:v>
                </c:pt>
                <c:pt idx="47" formatCode="0.00E+00">
                  <c:v>4.2607955866497703E-2</c:v>
                </c:pt>
                <c:pt idx="48" formatCode="0.00E+00">
                  <c:v>3.7200667607400602E-2</c:v>
                </c:pt>
                <c:pt idx="49" formatCode="0.00E+00">
                  <c:v>3.2386940772906998E-2</c:v>
                </c:pt>
                <c:pt idx="50" formatCode="0.00E+00">
                  <c:v>2.8115659748972E-2</c:v>
                </c:pt>
                <c:pt idx="51" formatCode="0.00E+00">
                  <c:v>2.43380505830137E-2</c:v>
                </c:pt>
                <c:pt idx="52" formatCode="0.00E+00">
                  <c:v>2.1007891148686099E-2</c:v>
                </c:pt>
                <c:pt idx="53" formatCode="0.00E+00">
                  <c:v>1.8081659479543499E-2</c:v>
                </c:pt>
                <c:pt idx="54" formatCode="0.00E+00">
                  <c:v>1.5518626207324301E-2</c:v>
                </c:pt>
                <c:pt idx="55" formatCode="0.00E+00">
                  <c:v>1.3280897273661199E-2</c:v>
                </c:pt>
                <c:pt idx="56" formatCode="0.00E+00">
                  <c:v>1.13334131546673E-2</c:v>
                </c:pt>
                <c:pt idx="57" formatCode="0.00E+00">
                  <c:v>9.6439107667437001E-3</c:v>
                </c:pt>
                <c:pt idx="58" formatCode="0.00E+00">
                  <c:v>8.1828540306780103E-3</c:v>
                </c:pt>
                <c:pt idx="59" formatCode="0.00E+00">
                  <c:v>6.9233387813416704E-3</c:v>
                </c:pt>
                <c:pt idx="60" formatCode="0.00E+00">
                  <c:v>5.8409773431952403E-3</c:v>
                </c:pt>
                <c:pt idx="61" formatCode="0.00E+00">
                  <c:v>4.9137676674882698E-3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EB7-4244-9037-DACCE0076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6669856"/>
        <c:axId val="1102833376"/>
      </c:lineChart>
      <c:catAx>
        <c:axId val="110666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/>
                  <a:t>dij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102833376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1102833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i-FI"/>
                  <a:t>f(dij)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i-F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1106669856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0.73494</cdr:x>
      <cdr:y>0.06584</cdr:y>
    </cdr:from>
    <cdr:to>
      <cdr:x>0.9105</cdr:x>
      <cdr:y>0.31824</cdr:y>
    </cdr:to>
    <cdr:sp macro="" textlink="">
      <cdr:nvSpPr>
        <cdr:cNvPr id="2" name="Tekstiruutu 1">
          <a:extLst xmlns:a="http://schemas.openxmlformats.org/drawingml/2006/main">
            <a:ext uri="{FF2B5EF4-FFF2-40B4-BE49-F238E27FC236}">
              <a16:creationId xmlns:a16="http://schemas.microsoft.com/office/drawing/2014/main" id="{2DEB7C94-E15C-D844-AAF4-1954AA6C8603}"/>
            </a:ext>
          </a:extLst>
        </cdr:cNvPr>
        <cdr:cNvSpPr txBox="1"/>
      </cdr:nvSpPr>
      <cdr:spPr>
        <a:xfrm xmlns:a="http://schemas.openxmlformats.org/drawingml/2006/main">
          <a:off x="5422900" y="304800"/>
          <a:ext cx="1295400" cy="1168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fi-FI" sz="1100"/>
        </a:p>
      </cdr:txBody>
    </cdr:sp>
  </cdr:relSizeAnchor>
  <cdr:relSizeAnchor xmlns:cdr="http://schemas.openxmlformats.org/drawingml/2006/chartDrawing">
    <cdr:from>
      <cdr:x>0.54281</cdr:x>
      <cdr:y>0.16187</cdr:y>
    </cdr:from>
    <cdr:to>
      <cdr:x>0.87156</cdr:x>
      <cdr:y>0.26337</cdr:y>
    </cdr:to>
    <cdr:sp macro="" textlink="">
      <cdr:nvSpPr>
        <cdr:cNvPr id="3" name="Tekstiruutu 2">
          <a:extLst xmlns:a="http://schemas.openxmlformats.org/drawingml/2006/main">
            <a:ext uri="{FF2B5EF4-FFF2-40B4-BE49-F238E27FC236}">
              <a16:creationId xmlns:a16="http://schemas.microsoft.com/office/drawing/2014/main" id="{5A642699-916A-2549-86BA-BE4125D6F1BE}"/>
            </a:ext>
          </a:extLst>
        </cdr:cNvPr>
        <cdr:cNvSpPr txBox="1"/>
      </cdr:nvSpPr>
      <cdr:spPr>
        <a:xfrm xmlns:a="http://schemas.openxmlformats.org/drawingml/2006/main">
          <a:off x="2937999" y="538144"/>
          <a:ext cx="1779388" cy="337441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>
            <a:lumMod val="90000"/>
          </a:schemeClr>
        </a:solidFill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de-CH" sz="1400" b="0" i="0" dirty="0">
              <a:latin typeface="Cambria Math" panose="02040503050406030204" pitchFamily="18" charset="0"/>
            </a:rPr>
            <a:t>𝑓(𝑑_𝑖𝑗 )=𝑑_𝑖𝑗^(−𝑠)</a:t>
          </a:r>
          <a:endParaRPr lang="fi-FI" sz="14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0.73494</cdr:x>
      <cdr:y>0.06584</cdr:y>
    </cdr:from>
    <cdr:to>
      <cdr:x>0.9105</cdr:x>
      <cdr:y>0.31824</cdr:y>
    </cdr:to>
    <cdr:sp macro="" textlink="">
      <cdr:nvSpPr>
        <cdr:cNvPr id="2" name="Tekstiruutu 1">
          <a:extLst xmlns:a="http://schemas.openxmlformats.org/drawingml/2006/main">
            <a:ext uri="{FF2B5EF4-FFF2-40B4-BE49-F238E27FC236}">
              <a16:creationId xmlns:a16="http://schemas.microsoft.com/office/drawing/2014/main" id="{2DEB7C94-E15C-D844-AAF4-1954AA6C8603}"/>
            </a:ext>
          </a:extLst>
        </cdr:cNvPr>
        <cdr:cNvSpPr txBox="1"/>
      </cdr:nvSpPr>
      <cdr:spPr>
        <a:xfrm xmlns:a="http://schemas.openxmlformats.org/drawingml/2006/main">
          <a:off x="5422900" y="304800"/>
          <a:ext cx="1295400" cy="1168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fi-FI" sz="1100"/>
        </a:p>
      </cdr:txBody>
    </cdr:sp>
  </cdr:relSizeAnchor>
  <cdr:relSizeAnchor xmlns:cdr="http://schemas.openxmlformats.org/drawingml/2006/chartDrawing">
    <cdr:from>
      <cdr:x>0.55029</cdr:x>
      <cdr:y>0.16187</cdr:y>
    </cdr:from>
    <cdr:to>
      <cdr:x>0.9105</cdr:x>
      <cdr:y>0.26337</cdr:y>
    </cdr:to>
    <cdr:sp macro="" textlink="">
      <cdr:nvSpPr>
        <cdr:cNvPr id="3" name="Tekstiruutu 2">
          <a:extLst xmlns:a="http://schemas.openxmlformats.org/drawingml/2006/main">
            <a:ext uri="{FF2B5EF4-FFF2-40B4-BE49-F238E27FC236}">
              <a16:creationId xmlns:a16="http://schemas.microsoft.com/office/drawing/2014/main" id="{5A642699-916A-2549-86BA-BE4125D6F1BE}"/>
            </a:ext>
          </a:extLst>
        </cdr:cNvPr>
        <cdr:cNvSpPr txBox="1"/>
      </cdr:nvSpPr>
      <cdr:spPr>
        <a:xfrm xmlns:a="http://schemas.openxmlformats.org/drawingml/2006/main">
          <a:off x="3365770" y="621145"/>
          <a:ext cx="2203139" cy="389486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>
            <a:lumMod val="90000"/>
          </a:schemeClr>
        </a:solidFill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de-CH" sz="1400" b="0" i="0">
              <a:latin typeface="Cambria Math" panose="02040503050406030204" pitchFamily="18" charset="0"/>
            </a:rPr>
            <a:t>𝑓(𝑑_𝑖𝑗 )=exp⁡(−</a:t>
          </a:r>
          <a:r>
            <a:rPr lang="de-CH" sz="1400" b="0" i="0">
              <a:latin typeface="Cambria Math" panose="02040503050406030204" pitchFamily="18" charset="0"/>
              <a:ea typeface="Cambria Math" panose="02040503050406030204" pitchFamily="18" charset="0"/>
            </a:rPr>
            <a:t>𝛽𝑑_𝑖𝑗</a:t>
          </a:r>
          <a:r>
            <a:rPr lang="de-CH" sz="1400" b="0" i="0">
              <a:latin typeface="Cambria Math" panose="02040503050406030204" pitchFamily="18" charset="0"/>
            </a:rPr>
            <a:t>)</a:t>
          </a:r>
          <a:endParaRPr lang="fi-FI" sz="14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0.73494</cdr:x>
      <cdr:y>0.06584</cdr:y>
    </cdr:from>
    <cdr:to>
      <cdr:x>0.9105</cdr:x>
      <cdr:y>0.31824</cdr:y>
    </cdr:to>
    <cdr:sp macro="" textlink="">
      <cdr:nvSpPr>
        <cdr:cNvPr id="2" name="Tekstiruutu 1">
          <a:extLst xmlns:a="http://schemas.openxmlformats.org/drawingml/2006/main">
            <a:ext uri="{FF2B5EF4-FFF2-40B4-BE49-F238E27FC236}">
              <a16:creationId xmlns:a16="http://schemas.microsoft.com/office/drawing/2014/main" id="{2DEB7C94-E15C-D844-AAF4-1954AA6C8603}"/>
            </a:ext>
          </a:extLst>
        </cdr:cNvPr>
        <cdr:cNvSpPr txBox="1"/>
      </cdr:nvSpPr>
      <cdr:spPr>
        <a:xfrm xmlns:a="http://schemas.openxmlformats.org/drawingml/2006/main">
          <a:off x="5422900" y="304800"/>
          <a:ext cx="1295400" cy="1168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fi-FI" sz="1100"/>
        </a:p>
      </cdr:txBody>
    </cdr:sp>
  </cdr:relSizeAnchor>
  <cdr:relSizeAnchor xmlns:cdr="http://schemas.openxmlformats.org/drawingml/2006/chartDrawing">
    <cdr:from>
      <cdr:x>0.54711</cdr:x>
      <cdr:y>0.16187</cdr:y>
    </cdr:from>
    <cdr:to>
      <cdr:x>0.9105</cdr:x>
      <cdr:y>0.38823</cdr:y>
    </cdr:to>
    <cdr:sp macro="" textlink="">
      <cdr:nvSpPr>
        <cdr:cNvPr id="3" name="Tekstiruutu 2">
          <a:extLst xmlns:a="http://schemas.openxmlformats.org/drawingml/2006/main">
            <a:ext uri="{FF2B5EF4-FFF2-40B4-BE49-F238E27FC236}">
              <a16:creationId xmlns:a16="http://schemas.microsoft.com/office/drawing/2014/main" id="{5A642699-916A-2549-86BA-BE4125D6F1BE}"/>
            </a:ext>
          </a:extLst>
        </cdr:cNvPr>
        <cdr:cNvSpPr txBox="1"/>
      </cdr:nvSpPr>
      <cdr:spPr>
        <a:xfrm xmlns:a="http://schemas.openxmlformats.org/drawingml/2006/main">
          <a:off x="2852459" y="488185"/>
          <a:ext cx="1894600" cy="682691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>
            <a:lumMod val="90000"/>
          </a:schemeClr>
        </a:solidFill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de-CH" sz="1400" b="0" i="0" dirty="0">
              <a:latin typeface="Cambria Math" panose="02040503050406030204" pitchFamily="18" charset="0"/>
            </a:rPr>
            <a:t>𝑓(𝑑_𝑖𝑗 )=</a:t>
          </a:r>
          <a:r>
            <a:rPr lang="de-CH" sz="1400" b="0" i="0" dirty="0" err="1">
              <a:latin typeface="Cambria Math" panose="02040503050406030204" pitchFamily="18" charset="0"/>
            </a:rPr>
            <a:t>exp</a:t>
          </a:r>
          <a:r>
            <a:rPr lang="de-CH" sz="1400" b="0" i="0" dirty="0">
              <a:latin typeface="Cambria Math" panose="02040503050406030204" pitchFamily="18" charset="0"/>
            </a:rPr>
            <a:t>⁡(−𝑑_𝑖𝑗^2/𝑧)</a:t>
          </a:r>
          <a:endParaRPr lang="fi-FI" sz="1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CFB51-7499-4880-AD06-EDC61AE709CD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4D178-0DF1-4ACB-A50E-C1D72DAB176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672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Area I: 1 pp/ 150 m2</a:t>
            </a:r>
          </a:p>
          <a:p>
            <a:r>
              <a:rPr lang="de-CH" dirty="0"/>
              <a:t>Area II: 1 pp / 135 m2</a:t>
            </a:r>
          </a:p>
          <a:p>
            <a:r>
              <a:rPr lang="de-CH" dirty="0"/>
              <a:t>Area III: 1 pp / 100 m2</a:t>
            </a:r>
            <a:endParaRPr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D178-0DF1-4ACB-A50E-C1D72DAB1765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4361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Area I: 1 pp/ 150 m2</a:t>
            </a:r>
          </a:p>
          <a:p>
            <a:r>
              <a:rPr lang="de-CH" dirty="0"/>
              <a:t>Area II: 1 pp / 135 m2</a:t>
            </a:r>
          </a:p>
          <a:p>
            <a:r>
              <a:rPr lang="de-CH" dirty="0"/>
              <a:t>Area III: 1 pp / 100 m2</a:t>
            </a:r>
            <a:endParaRPr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D178-0DF1-4ACB-A50E-C1D72DAB1765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9286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4D178-0DF1-4ACB-A50E-C1D72DAB1765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5963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4006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248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7957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3445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5779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718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365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7645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3268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4980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610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30A52-1F36-4243-BD2B-5072B15C0074}" type="datetimeFigureOut">
              <a:rPr lang="fi-FI" smtClean="0"/>
              <a:t>14.10.2018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BB2A5-8187-473C-9633-C256D05D8C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6617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96184"/>
          </a:xfrm>
        </p:spPr>
        <p:txBody>
          <a:bodyPr>
            <a:normAutofit fontScale="90000"/>
          </a:bodyPr>
          <a:lstStyle/>
          <a:p>
            <a:r>
              <a:rPr lang="fi-FI" dirty="0" err="1"/>
              <a:t>Assessment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demand</a:t>
            </a:r>
            <a:r>
              <a:rPr lang="fi-FI" dirty="0"/>
              <a:t> for </a:t>
            </a:r>
            <a:r>
              <a:rPr lang="fi-FI" dirty="0" err="1"/>
              <a:t>parking</a:t>
            </a:r>
            <a:r>
              <a:rPr lang="fi-FI" dirty="0"/>
              <a:t> in Helsinki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multimodal</a:t>
            </a:r>
            <a:r>
              <a:rPr lang="fi-FI" dirty="0"/>
              <a:t> </a:t>
            </a:r>
            <a:r>
              <a:rPr lang="fi-FI" dirty="0" err="1"/>
              <a:t>accessibility</a:t>
            </a:r>
            <a:r>
              <a:rPr lang="fi-FI" dirty="0"/>
              <a:t> </a:t>
            </a:r>
            <a:r>
              <a:rPr lang="fi-FI" dirty="0" err="1"/>
              <a:t>measures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524000" y="4752474"/>
            <a:ext cx="9144000" cy="1828800"/>
          </a:xfrm>
        </p:spPr>
        <p:txBody>
          <a:bodyPr>
            <a:normAutofit/>
          </a:bodyPr>
          <a:lstStyle/>
          <a:p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plan</a:t>
            </a:r>
            <a:r>
              <a:rPr lang="fi-FI" dirty="0"/>
              <a:t> </a:t>
            </a:r>
          </a:p>
          <a:p>
            <a:r>
              <a:rPr lang="fi-FI" dirty="0" err="1"/>
              <a:t>MSc</a:t>
            </a:r>
            <a:r>
              <a:rPr lang="fi-FI" dirty="0"/>
              <a:t> </a:t>
            </a:r>
            <a:r>
              <a:rPr lang="fi-FI" dirty="0" err="1"/>
              <a:t>thesis</a:t>
            </a:r>
            <a:r>
              <a:rPr lang="fi-FI" dirty="0"/>
              <a:t>, </a:t>
            </a:r>
            <a:r>
              <a:rPr lang="fi-FI" dirty="0" err="1"/>
              <a:t>geoinformatics</a:t>
            </a:r>
            <a:endParaRPr lang="fi-FI" dirty="0"/>
          </a:p>
          <a:p>
            <a:r>
              <a:rPr lang="fi-FI" dirty="0"/>
              <a:t>Julius Krötzl</a:t>
            </a:r>
          </a:p>
        </p:txBody>
      </p:sp>
    </p:spTree>
    <p:extLst>
      <p:ext uri="{BB962C8B-B14F-4D97-AF65-F5344CB8AC3E}">
        <p14:creationId xmlns:p14="http://schemas.microsoft.com/office/powerpoint/2010/main" val="75512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AE09EAF-BCF5-E646-9C30-93E5DA10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4. </a:t>
            </a:r>
            <a:r>
              <a:rPr lang="de-CH" dirty="0" err="1"/>
              <a:t>Methods</a:t>
            </a:r>
            <a:r>
              <a:rPr lang="de-CH" dirty="0"/>
              <a:t> (4/8)</a:t>
            </a:r>
            <a:endParaRPr dirty="0"/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ABC67560-DB2D-A74E-A670-6ADF6C5B8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065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CH" dirty="0"/>
              <a:t>Inverse power </a:t>
            </a:r>
            <a:r>
              <a:rPr lang="de-CH" dirty="0" err="1"/>
              <a:t>function</a:t>
            </a:r>
            <a:endParaRPr lang="de-CH" dirty="0"/>
          </a:p>
          <a:p>
            <a:r>
              <a:rPr lang="de-CH" dirty="0"/>
              <a:t>Advantages:</a:t>
            </a:r>
          </a:p>
          <a:p>
            <a:pPr lvl="1"/>
            <a:r>
              <a:rPr lang="de-CH" dirty="0" err="1"/>
              <a:t>Accessibility</a:t>
            </a:r>
            <a:r>
              <a:rPr lang="de-CH" dirty="0"/>
              <a:t> </a:t>
            </a:r>
            <a:r>
              <a:rPr lang="de-CH" dirty="0" err="1"/>
              <a:t>declines</a:t>
            </a:r>
            <a:r>
              <a:rPr lang="de-CH" dirty="0"/>
              <a:t> at larger </a:t>
            </a:r>
            <a:r>
              <a:rPr lang="de-CH" dirty="0" err="1"/>
              <a:t>distances</a:t>
            </a:r>
            <a:endParaRPr lang="de-CH" dirty="0"/>
          </a:p>
          <a:p>
            <a:pPr lvl="1"/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approaches</a:t>
            </a:r>
            <a:r>
              <a:rPr lang="de-CH" dirty="0"/>
              <a:t> but </a:t>
            </a:r>
            <a:r>
              <a:rPr lang="de-CH" dirty="0" err="1"/>
              <a:t>never</a:t>
            </a:r>
            <a:r>
              <a:rPr lang="de-CH" dirty="0"/>
              <a:t> </a:t>
            </a:r>
            <a:r>
              <a:rPr lang="de-CH" dirty="0" err="1"/>
              <a:t>reaches</a:t>
            </a:r>
            <a:r>
              <a:rPr lang="de-CH" dirty="0"/>
              <a:t> </a:t>
            </a:r>
            <a:r>
              <a:rPr lang="de-CH" dirty="0" err="1"/>
              <a:t>zero</a:t>
            </a:r>
            <a:endParaRPr lang="de-CH" dirty="0"/>
          </a:p>
          <a:p>
            <a:r>
              <a:rPr lang="de-CH" dirty="0" err="1"/>
              <a:t>Disadvantages</a:t>
            </a:r>
            <a:endParaRPr lang="de-CH" dirty="0"/>
          </a:p>
          <a:p>
            <a:pPr lvl="1"/>
            <a:r>
              <a:rPr lang="de-CH" dirty="0" err="1"/>
              <a:t>Accessibility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origin</a:t>
            </a:r>
            <a:r>
              <a:rPr lang="de-CH" dirty="0"/>
              <a:t> </a:t>
            </a:r>
            <a:r>
              <a:rPr lang="de-CH" dirty="0" err="1"/>
              <a:t>zone</a:t>
            </a:r>
            <a:r>
              <a:rPr lang="de-CH" dirty="0"/>
              <a:t> (</a:t>
            </a:r>
            <a:r>
              <a:rPr lang="de-CH" dirty="0" err="1"/>
              <a:t>distance</a:t>
            </a:r>
            <a:r>
              <a:rPr lang="de-CH" dirty="0"/>
              <a:t>=0)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incorporated, </a:t>
            </a:r>
            <a:r>
              <a:rPr lang="de-CH" dirty="0" err="1"/>
              <a:t>because</a:t>
            </a:r>
            <a:r>
              <a:rPr lang="de-CH" dirty="0"/>
              <a:t> </a:t>
            </a:r>
            <a:r>
              <a:rPr lang="de-CH" dirty="0" err="1"/>
              <a:t>division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undefined</a:t>
            </a:r>
            <a:endParaRPr lang="de-CH" dirty="0"/>
          </a:p>
          <a:p>
            <a:pPr lvl="1"/>
            <a:r>
              <a:rPr lang="de-CH" dirty="0" err="1"/>
              <a:t>Accessibility</a:t>
            </a:r>
            <a:r>
              <a:rPr lang="de-CH" dirty="0"/>
              <a:t> falls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rapidly</a:t>
            </a:r>
            <a:r>
              <a:rPr lang="de-CH" dirty="0"/>
              <a:t> in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distances</a:t>
            </a:r>
            <a:endParaRPr lang="de-CH" dirty="0"/>
          </a:p>
          <a:p>
            <a:endParaRPr dirty="0"/>
          </a:p>
        </p:txBody>
      </p:sp>
      <p:graphicFrame>
        <p:nvGraphicFramePr>
          <p:cNvPr id="6" name="Kaavio 5">
            <a:extLst>
              <a:ext uri="{FF2B5EF4-FFF2-40B4-BE49-F238E27FC236}">
                <a16:creationId xmlns:a16="http://schemas.microsoft.com/office/drawing/2014/main" id="{25E8F801-8642-4E4A-BD6B-438839DE6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013085"/>
              </p:ext>
            </p:extLst>
          </p:nvPr>
        </p:nvGraphicFramePr>
        <p:xfrm>
          <a:off x="6529387" y="2200275"/>
          <a:ext cx="5412577" cy="3324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851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AE09EAF-BCF5-E646-9C30-93E5DA10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de-CH" dirty="0"/>
              <a:t>4. </a:t>
            </a:r>
            <a:r>
              <a:rPr lang="de-CH" dirty="0" err="1"/>
              <a:t>Methods</a:t>
            </a:r>
            <a:r>
              <a:rPr lang="de-CH" dirty="0"/>
              <a:t> (5/8)</a:t>
            </a:r>
            <a:endParaRPr dirty="0"/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ABC67560-DB2D-A74E-A670-6ADF6C5B8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474840"/>
            <a:ext cx="5780712" cy="538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/>
              <a:t>Negative </a:t>
            </a:r>
            <a:r>
              <a:rPr lang="de-CH" dirty="0" err="1"/>
              <a:t>exponential</a:t>
            </a:r>
            <a:r>
              <a:rPr lang="de-CH" dirty="0"/>
              <a:t> </a:t>
            </a:r>
            <a:r>
              <a:rPr lang="de-CH" dirty="0" err="1"/>
              <a:t>function</a:t>
            </a:r>
            <a:endParaRPr lang="de-CH" dirty="0"/>
          </a:p>
          <a:p>
            <a:r>
              <a:rPr lang="de-CH" dirty="0" err="1"/>
              <a:t>According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Geurs</a:t>
            </a:r>
            <a:r>
              <a:rPr lang="de-CH" dirty="0"/>
              <a:t> &amp; van </a:t>
            </a:r>
            <a:r>
              <a:rPr lang="de-CH" dirty="0" err="1"/>
              <a:t>Wee</a:t>
            </a:r>
            <a:r>
              <a:rPr lang="de-CH" dirty="0"/>
              <a:t> (2004)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impedance</a:t>
            </a:r>
            <a:r>
              <a:rPr lang="de-CH" dirty="0"/>
              <a:t> </a:t>
            </a:r>
            <a:r>
              <a:rPr lang="de-CH" dirty="0" err="1"/>
              <a:t>function</a:t>
            </a:r>
            <a:endParaRPr lang="de-CH" dirty="0"/>
          </a:p>
          <a:p>
            <a:r>
              <a:rPr lang="de-CH" dirty="0"/>
              <a:t>Advantages:</a:t>
            </a:r>
          </a:p>
          <a:p>
            <a:pPr lvl="1"/>
            <a:r>
              <a:rPr lang="de-CH" dirty="0" err="1"/>
              <a:t>Accessibility</a:t>
            </a:r>
            <a:r>
              <a:rPr lang="de-CH" dirty="0"/>
              <a:t> </a:t>
            </a:r>
            <a:r>
              <a:rPr lang="de-CH" dirty="0" err="1"/>
              <a:t>doesn’t</a:t>
            </a:r>
            <a:r>
              <a:rPr lang="de-CH" dirty="0"/>
              <a:t> </a:t>
            </a:r>
            <a:r>
              <a:rPr lang="de-CH" dirty="0" err="1"/>
              <a:t>decline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rapidly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inverse power </a:t>
            </a:r>
            <a:r>
              <a:rPr lang="de-CH" dirty="0" err="1"/>
              <a:t>function</a:t>
            </a:r>
            <a:endParaRPr lang="de-CH" dirty="0"/>
          </a:p>
          <a:p>
            <a:pPr lvl="1"/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division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zero</a:t>
            </a:r>
            <a:endParaRPr lang="de-CH" dirty="0"/>
          </a:p>
          <a:p>
            <a:r>
              <a:rPr lang="de-CH" dirty="0" err="1"/>
              <a:t>Disadvantages</a:t>
            </a:r>
            <a:endParaRPr lang="de-CH" dirty="0"/>
          </a:p>
          <a:p>
            <a:pPr lvl="1"/>
            <a:r>
              <a:rPr lang="de-CH" dirty="0" err="1"/>
              <a:t>Emphasises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accessibility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nearby</a:t>
            </a:r>
            <a:r>
              <a:rPr lang="de-CH" dirty="0"/>
              <a:t> </a:t>
            </a:r>
            <a:r>
              <a:rPr lang="de-CH" dirty="0" err="1"/>
              <a:t>opportunities</a:t>
            </a:r>
            <a:r>
              <a:rPr lang="de-CH" dirty="0"/>
              <a:t> still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much</a:t>
            </a:r>
            <a:endParaRPr lang="de-CH" dirty="0"/>
          </a:p>
          <a:p>
            <a:endParaRPr dirty="0"/>
          </a:p>
        </p:txBody>
      </p:sp>
      <p:graphicFrame>
        <p:nvGraphicFramePr>
          <p:cNvPr id="7" name="Kaavio 6">
            <a:extLst>
              <a:ext uri="{FF2B5EF4-FFF2-40B4-BE49-F238E27FC236}">
                <a16:creationId xmlns:a16="http://schemas.microsoft.com/office/drawing/2014/main" id="{ECA1435C-1BFB-584F-B257-ED9767499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1580145"/>
              </p:ext>
            </p:extLst>
          </p:nvPr>
        </p:nvGraphicFramePr>
        <p:xfrm>
          <a:off x="6075680" y="0"/>
          <a:ext cx="6116320" cy="3837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2066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AE09EAF-BCF5-E646-9C30-93E5DA10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de-CH" dirty="0"/>
              <a:t>4. </a:t>
            </a:r>
            <a:r>
              <a:rPr lang="de-CH" dirty="0" err="1"/>
              <a:t>Methods</a:t>
            </a:r>
            <a:r>
              <a:rPr lang="de-CH" dirty="0"/>
              <a:t> (6/8)</a:t>
            </a:r>
            <a:endParaRPr dirty="0"/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ABC67560-DB2D-A74E-A670-6ADF6C5B8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2165684"/>
            <a:ext cx="4774337" cy="4692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 err="1"/>
              <a:t>Modified</a:t>
            </a:r>
            <a:r>
              <a:rPr lang="de-CH" dirty="0"/>
              <a:t> </a:t>
            </a:r>
            <a:r>
              <a:rPr lang="de-CH" dirty="0" err="1"/>
              <a:t>Gaussian</a:t>
            </a:r>
            <a:r>
              <a:rPr lang="de-CH" dirty="0"/>
              <a:t> </a:t>
            </a:r>
            <a:r>
              <a:rPr lang="de-CH" dirty="0" err="1"/>
              <a:t>function</a:t>
            </a:r>
            <a:endParaRPr lang="de-CH" dirty="0"/>
          </a:p>
          <a:p>
            <a:r>
              <a:rPr lang="de-CH" dirty="0"/>
              <a:t>Advantages:</a:t>
            </a:r>
          </a:p>
          <a:p>
            <a:pPr lvl="1"/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flat-</a:t>
            </a:r>
            <a:r>
              <a:rPr lang="de-CH" dirty="0" err="1"/>
              <a:t>topped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region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origin</a:t>
            </a:r>
            <a:endParaRPr lang="de-CH" dirty="0"/>
          </a:p>
          <a:p>
            <a:pPr lvl="1"/>
            <a:r>
              <a:rPr lang="de-CH" dirty="0" err="1"/>
              <a:t>Descent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’</a:t>
            </a:r>
            <a:r>
              <a:rPr lang="de-CH" dirty="0" err="1"/>
              <a:t>plateau</a:t>
            </a:r>
            <a:r>
              <a:rPr lang="de-CH" dirty="0"/>
              <a:t>’ </a:t>
            </a:r>
            <a:r>
              <a:rPr lang="de-CH" dirty="0" err="1"/>
              <a:t>is</a:t>
            </a:r>
            <a:r>
              <a:rPr lang="de-CH" dirty="0"/>
              <a:t> smooth</a:t>
            </a:r>
          </a:p>
          <a:p>
            <a:pPr lvl="1"/>
            <a:r>
              <a:rPr lang="de-CH" dirty="0" err="1"/>
              <a:t>Curve</a:t>
            </a:r>
            <a:r>
              <a:rPr lang="de-CH" dirty="0"/>
              <a:t> </a:t>
            </a:r>
            <a:r>
              <a:rPr lang="de-CH" dirty="0" err="1"/>
              <a:t>reaches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at </a:t>
            </a:r>
            <a:r>
              <a:rPr lang="de-CH" dirty="0" err="1"/>
              <a:t>infinity</a:t>
            </a:r>
            <a:endParaRPr lang="de-CH" dirty="0"/>
          </a:p>
        </p:txBody>
      </p:sp>
      <p:graphicFrame>
        <p:nvGraphicFramePr>
          <p:cNvPr id="6" name="Kaavio 5">
            <a:extLst>
              <a:ext uri="{FF2B5EF4-FFF2-40B4-BE49-F238E27FC236}">
                <a16:creationId xmlns:a16="http://schemas.microsoft.com/office/drawing/2014/main" id="{FB1DFB10-BA58-E045-A67E-A8848D56A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513516"/>
              </p:ext>
            </p:extLst>
          </p:nvPr>
        </p:nvGraphicFramePr>
        <p:xfrm>
          <a:off x="6978316" y="1"/>
          <a:ext cx="5213684" cy="3015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Kuva 3">
            <a:extLst>
              <a:ext uri="{FF2B5EF4-FFF2-40B4-BE49-F238E27FC236}">
                <a16:creationId xmlns:a16="http://schemas.microsoft.com/office/drawing/2014/main" id="{31E58F9F-44CE-834A-9486-D6FBB7F0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90" y="3138916"/>
            <a:ext cx="5257800" cy="37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AE09EAF-BCF5-E646-9C30-93E5DA10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de-CH" dirty="0"/>
              <a:t>4. </a:t>
            </a:r>
            <a:r>
              <a:rPr lang="de-CH" dirty="0" err="1"/>
              <a:t>Methods</a:t>
            </a:r>
            <a:r>
              <a:rPr lang="de-CH" dirty="0"/>
              <a:t> (7/8)</a:t>
            </a:r>
            <a:endParaRPr dirty="0"/>
          </a:p>
        </p:txBody>
      </p:sp>
      <p:pic>
        <p:nvPicPr>
          <p:cNvPr id="9" name="Sisällön paikkamerkki 8">
            <a:extLst>
              <a:ext uri="{FF2B5EF4-FFF2-40B4-BE49-F238E27FC236}">
                <a16:creationId xmlns:a16="http://schemas.microsoft.com/office/drawing/2014/main" id="{270AAD4D-0135-A046-A4DE-579F0E369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414" y="1504781"/>
            <a:ext cx="7942059" cy="5104565"/>
          </a:xfrm>
          <a:prstGeom prst="rect">
            <a:avLst/>
          </a:prstGeom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6D5BEEA1-06F4-8045-8433-E8CCF85B15CC}"/>
              </a:ext>
            </a:extLst>
          </p:cNvPr>
          <p:cNvSpPr txBox="1"/>
          <p:nvPr/>
        </p:nvSpPr>
        <p:spPr>
          <a:xfrm>
            <a:off x="112295" y="2949688"/>
            <a:ext cx="2711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Python-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calculating</a:t>
            </a:r>
            <a:r>
              <a:rPr lang="de-CH" dirty="0"/>
              <a:t> potential </a:t>
            </a:r>
            <a:r>
              <a:rPr lang="de-CH" dirty="0" err="1"/>
              <a:t>accessibility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user-</a:t>
            </a:r>
            <a:r>
              <a:rPr lang="de-CH" dirty="0" err="1"/>
              <a:t>defined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parameters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79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AE09EAF-BCF5-E646-9C30-93E5DA10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4. </a:t>
            </a:r>
            <a:r>
              <a:rPr lang="de-CH" dirty="0" err="1"/>
              <a:t>Methods</a:t>
            </a:r>
            <a:r>
              <a:rPr lang="de-CH" dirty="0"/>
              <a:t> (8/8)</a:t>
            </a:r>
            <a:endParaRPr dirty="0"/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AE60181D-465D-0F4A-9F62-3C5605D5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109" y="1027906"/>
            <a:ext cx="4098691" cy="4184979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BF4245D-B18B-B844-AD35-AB75A9644C5F}"/>
              </a:ext>
            </a:extLst>
          </p:cNvPr>
          <p:cNvSpPr txBox="1"/>
          <p:nvPr/>
        </p:nvSpPr>
        <p:spPr>
          <a:xfrm>
            <a:off x="561474" y="1875354"/>
            <a:ext cx="47324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Which</a:t>
            </a:r>
            <a:r>
              <a:rPr lang="de-CH" sz="2000" dirty="0"/>
              <a:t> land-</a:t>
            </a:r>
            <a:r>
              <a:rPr lang="de-CH" sz="2000" dirty="0" err="1"/>
              <a:t>use</a:t>
            </a:r>
            <a:r>
              <a:rPr lang="de-CH" sz="2000" dirty="0"/>
              <a:t> </a:t>
            </a:r>
            <a:r>
              <a:rPr lang="de-CH" sz="2000" dirty="0" err="1"/>
              <a:t>opportunities</a:t>
            </a:r>
            <a:r>
              <a:rPr lang="de-CH" sz="2000" dirty="0"/>
              <a:t> </a:t>
            </a:r>
            <a:r>
              <a:rPr lang="de-CH" sz="2000" dirty="0" err="1"/>
              <a:t>should</a:t>
            </a:r>
            <a:r>
              <a:rPr lang="de-CH" sz="2000" dirty="0"/>
              <a:t> </a:t>
            </a:r>
            <a:r>
              <a:rPr lang="de-CH" sz="2000" dirty="0" err="1"/>
              <a:t>be</a:t>
            </a:r>
            <a:r>
              <a:rPr lang="de-CH" sz="2000" dirty="0"/>
              <a:t> </a:t>
            </a:r>
            <a:r>
              <a:rPr lang="de-CH" sz="2000" dirty="0" err="1"/>
              <a:t>considered</a:t>
            </a:r>
            <a:r>
              <a:rPr lang="de-CH" sz="2000" dirty="0"/>
              <a:t> </a:t>
            </a:r>
            <a:r>
              <a:rPr lang="de-CH" sz="2000" dirty="0" err="1"/>
              <a:t>when</a:t>
            </a:r>
            <a:r>
              <a:rPr lang="de-CH" sz="2000" dirty="0"/>
              <a:t> </a:t>
            </a:r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accessibility</a:t>
            </a:r>
            <a:r>
              <a:rPr lang="de-CH" sz="2000" dirty="0"/>
              <a:t> </a:t>
            </a:r>
            <a:r>
              <a:rPr lang="de-CH" sz="2000" dirty="0" err="1"/>
              <a:t>measures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daily</a:t>
            </a:r>
            <a:r>
              <a:rPr lang="de-CH" sz="2000" dirty="0"/>
              <a:t> </a:t>
            </a:r>
            <a:r>
              <a:rPr lang="de-CH" sz="2000" dirty="0" err="1"/>
              <a:t>mobility</a:t>
            </a:r>
            <a:r>
              <a:rPr lang="de-CH" sz="2000" dirty="0"/>
              <a:t> </a:t>
            </a:r>
            <a:r>
              <a:rPr lang="de-CH" sz="2000" dirty="0" err="1"/>
              <a:t>patterns</a:t>
            </a:r>
            <a:r>
              <a:rPr lang="de-CH" sz="2000" dirty="0"/>
              <a:t>?</a:t>
            </a:r>
          </a:p>
          <a:p>
            <a:endParaRPr lang="de-CH" sz="2000" dirty="0"/>
          </a:p>
          <a:p>
            <a:r>
              <a:rPr lang="de-CH" sz="2000" dirty="0" err="1"/>
              <a:t>Purpose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daily</a:t>
            </a:r>
            <a:r>
              <a:rPr lang="de-CH" sz="2000" dirty="0"/>
              <a:t> </a:t>
            </a:r>
            <a:r>
              <a:rPr lang="de-CH" sz="2000" dirty="0" err="1"/>
              <a:t>trips</a:t>
            </a:r>
            <a:r>
              <a:rPr lang="de-CH" sz="2000" dirty="0"/>
              <a:t> in Helsinki (</a:t>
            </a:r>
            <a:r>
              <a:rPr lang="de-CH" sz="2000" dirty="0" err="1"/>
              <a:t>Helsingin</a:t>
            </a:r>
            <a:r>
              <a:rPr lang="de-CH" sz="2000" dirty="0"/>
              <a:t> </a:t>
            </a:r>
            <a:r>
              <a:rPr lang="de-CH" sz="2000" dirty="0" err="1"/>
              <a:t>kaupunki</a:t>
            </a:r>
            <a:r>
              <a:rPr lang="de-CH" sz="2000" dirty="0"/>
              <a:t> 2017)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/>
              <a:t>Work/</a:t>
            </a:r>
            <a:r>
              <a:rPr lang="de-CH" sz="2000" dirty="0" err="1"/>
              <a:t>school</a:t>
            </a:r>
            <a:r>
              <a:rPr lang="de-CH" sz="2000" dirty="0"/>
              <a:t>/</a:t>
            </a:r>
            <a:r>
              <a:rPr lang="de-CH" sz="2000" dirty="0" err="1"/>
              <a:t>studying</a:t>
            </a:r>
            <a:r>
              <a:rPr lang="de-CH" sz="2000" dirty="0"/>
              <a:t>: 35 %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/>
              <a:t>Leisure</a:t>
            </a:r>
            <a:r>
              <a:rPr lang="de-CH" sz="2000" dirty="0"/>
              <a:t> </a:t>
            </a:r>
            <a:r>
              <a:rPr lang="de-CH" sz="2000" dirty="0" err="1"/>
              <a:t>trip</a:t>
            </a:r>
            <a:r>
              <a:rPr lang="de-CH" sz="2000" dirty="0"/>
              <a:t> (</a:t>
            </a:r>
            <a:r>
              <a:rPr lang="de-CH" sz="2000" dirty="0" err="1"/>
              <a:t>sports</a:t>
            </a:r>
            <a:r>
              <a:rPr lang="de-CH" sz="2000" dirty="0"/>
              <a:t>, </a:t>
            </a:r>
            <a:r>
              <a:rPr lang="de-CH" sz="2000" dirty="0" err="1"/>
              <a:t>hobbies</a:t>
            </a:r>
            <a:r>
              <a:rPr lang="de-CH" sz="2000" dirty="0"/>
              <a:t>, </a:t>
            </a:r>
            <a:r>
              <a:rPr lang="de-CH" sz="2000" dirty="0" err="1"/>
              <a:t>culture</a:t>
            </a:r>
            <a:r>
              <a:rPr lang="de-CH" sz="2000" dirty="0"/>
              <a:t> </a:t>
            </a:r>
            <a:r>
              <a:rPr lang="de-CH" sz="2000" dirty="0" err="1"/>
              <a:t>etc</a:t>
            </a:r>
            <a:r>
              <a:rPr lang="de-CH" sz="2000" dirty="0"/>
              <a:t>): 35 %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/>
              <a:t>Shopping  </a:t>
            </a:r>
            <a:r>
              <a:rPr lang="de-CH" sz="2000" dirty="0" err="1"/>
              <a:t>trip</a:t>
            </a:r>
            <a:r>
              <a:rPr lang="de-CH" sz="2000" dirty="0"/>
              <a:t> (</a:t>
            </a:r>
            <a:r>
              <a:rPr lang="de-CH" sz="2000" dirty="0" err="1"/>
              <a:t>groceries</a:t>
            </a:r>
            <a:r>
              <a:rPr lang="de-CH" sz="2000" dirty="0"/>
              <a:t> </a:t>
            </a:r>
            <a:r>
              <a:rPr lang="de-CH" sz="2000" dirty="0" err="1"/>
              <a:t>etc</a:t>
            </a:r>
            <a:r>
              <a:rPr lang="de-CH" sz="2000" dirty="0"/>
              <a:t>): 15 %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/>
              <a:t>Running</a:t>
            </a:r>
            <a:r>
              <a:rPr lang="de-CH" sz="2000" dirty="0"/>
              <a:t> </a:t>
            </a:r>
            <a:r>
              <a:rPr lang="de-CH" sz="2000" dirty="0" err="1"/>
              <a:t>errands</a:t>
            </a:r>
            <a:r>
              <a:rPr lang="de-CH" sz="2000" dirty="0"/>
              <a:t> (</a:t>
            </a:r>
            <a:r>
              <a:rPr lang="de-CH" sz="2000" dirty="0" err="1"/>
              <a:t>doctor</a:t>
            </a:r>
            <a:r>
              <a:rPr lang="de-CH" sz="2000" dirty="0"/>
              <a:t>, </a:t>
            </a:r>
            <a:r>
              <a:rPr lang="de-CH" sz="2000" dirty="0" err="1"/>
              <a:t>bank</a:t>
            </a:r>
            <a:r>
              <a:rPr lang="de-CH" sz="2000" dirty="0"/>
              <a:t>, lunch </a:t>
            </a:r>
            <a:r>
              <a:rPr lang="de-CH" sz="2000" dirty="0" err="1"/>
              <a:t>etc</a:t>
            </a:r>
            <a:r>
              <a:rPr lang="de-CH" sz="2000" dirty="0"/>
              <a:t>): 8 %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/>
              <a:t>Running</a:t>
            </a:r>
            <a:r>
              <a:rPr lang="de-CH" sz="2000" dirty="0"/>
              <a:t> </a:t>
            </a:r>
            <a:r>
              <a:rPr lang="de-CH" sz="2000" dirty="0" err="1"/>
              <a:t>errands</a:t>
            </a:r>
            <a:r>
              <a:rPr lang="de-CH" sz="2000" dirty="0"/>
              <a:t> </a:t>
            </a:r>
            <a:r>
              <a:rPr lang="de-CH" sz="2000" dirty="0" err="1"/>
              <a:t>related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work</a:t>
            </a:r>
            <a:r>
              <a:rPr lang="de-CH" sz="2000" dirty="0">
                <a:sym typeface="Wingdings" pitchFamily="2" charset="2"/>
              </a:rPr>
              <a:t>: 4 %</a:t>
            </a:r>
            <a:endParaRPr lang="de-CH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EE253723-4F82-C841-BD73-A7C91043726D}"/>
              </a:ext>
            </a:extLst>
          </p:cNvPr>
          <p:cNvSpPr txBox="1"/>
          <p:nvPr/>
        </p:nvSpPr>
        <p:spPr>
          <a:xfrm>
            <a:off x="7764378" y="5374105"/>
            <a:ext cx="3589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Trips </a:t>
            </a:r>
            <a:r>
              <a:rPr lang="de-CH" dirty="0" err="1"/>
              <a:t>between</a:t>
            </a:r>
            <a:r>
              <a:rPr lang="de-CH" dirty="0"/>
              <a:t> different land-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activities</a:t>
            </a:r>
            <a:r>
              <a:rPr lang="de-CH" dirty="0"/>
              <a:t>, 1000 </a:t>
            </a:r>
            <a:r>
              <a:rPr lang="de-CH" dirty="0" err="1"/>
              <a:t>trips</a:t>
            </a:r>
            <a:r>
              <a:rPr lang="de-CH" dirty="0"/>
              <a:t>/</a:t>
            </a:r>
            <a:r>
              <a:rPr lang="de-CH" dirty="0" err="1"/>
              <a:t>person</a:t>
            </a:r>
            <a:r>
              <a:rPr lang="de-CH" dirty="0"/>
              <a:t>/</a:t>
            </a:r>
            <a:r>
              <a:rPr lang="de-CH" dirty="0" err="1"/>
              <a:t>day</a:t>
            </a:r>
            <a:r>
              <a:rPr lang="de-CH" dirty="0"/>
              <a:t> (HSL 2012)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2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5. Data </a:t>
            </a:r>
            <a:r>
              <a:rPr lang="fi-FI" dirty="0" err="1"/>
              <a:t>sources</a:t>
            </a:r>
            <a:r>
              <a:rPr lang="fi-FI" dirty="0"/>
              <a:t> (1/3)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i-FI" dirty="0"/>
              <a:t>Travel </a:t>
            </a:r>
            <a:r>
              <a:rPr lang="fi-FI" dirty="0" err="1"/>
              <a:t>time</a:t>
            </a:r>
            <a:r>
              <a:rPr lang="fi-FI" dirty="0"/>
              <a:t> data</a:t>
            </a:r>
          </a:p>
          <a:p>
            <a:r>
              <a:rPr lang="fi-FI" dirty="0" err="1"/>
              <a:t>MetropAccess</a:t>
            </a:r>
            <a:r>
              <a:rPr lang="fi-FI" dirty="0"/>
              <a:t> Travel Time </a:t>
            </a:r>
            <a:r>
              <a:rPr lang="fi-FI" dirty="0" err="1"/>
              <a:t>Matrix</a:t>
            </a:r>
            <a:endParaRPr lang="fi-FI" dirty="0"/>
          </a:p>
          <a:p>
            <a:pPr lvl="1"/>
            <a:r>
              <a:rPr lang="fi-FI" dirty="0" err="1"/>
              <a:t>Areal</a:t>
            </a:r>
            <a:r>
              <a:rPr lang="fi-FI" dirty="0"/>
              <a:t> division: 250x250 m </a:t>
            </a:r>
            <a:r>
              <a:rPr lang="fi-FI" dirty="0" err="1"/>
              <a:t>cells</a:t>
            </a:r>
            <a:r>
              <a:rPr lang="fi-FI" dirty="0"/>
              <a:t> (n=13 231) in Helsinki, Espoo, Vantaa and Kauniainen</a:t>
            </a:r>
          </a:p>
          <a:p>
            <a:pPr lvl="1"/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travel</a:t>
            </a:r>
            <a:r>
              <a:rPr lang="fi-FI" dirty="0"/>
              <a:t> </a:t>
            </a:r>
            <a:r>
              <a:rPr lang="fi-FI" dirty="0" err="1"/>
              <a:t>times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years</a:t>
            </a:r>
            <a:r>
              <a:rPr lang="fi-FI" dirty="0"/>
              <a:t> 2013, 2015 and 2018</a:t>
            </a:r>
          </a:p>
          <a:p>
            <a:pPr lvl="1"/>
            <a:r>
              <a:rPr lang="fi-FI" dirty="0"/>
              <a:t>Travel </a:t>
            </a:r>
            <a:r>
              <a:rPr lang="fi-FI" dirty="0" err="1"/>
              <a:t>modes</a:t>
            </a:r>
            <a:r>
              <a:rPr lang="fi-FI" dirty="0"/>
              <a:t>: </a:t>
            </a:r>
            <a:r>
              <a:rPr lang="fi-FI" dirty="0" err="1"/>
              <a:t>public</a:t>
            </a:r>
            <a:r>
              <a:rPr lang="fi-FI" dirty="0"/>
              <a:t> </a:t>
            </a:r>
            <a:r>
              <a:rPr lang="fi-FI" dirty="0" err="1"/>
              <a:t>transportation</a:t>
            </a:r>
            <a:r>
              <a:rPr lang="fi-FI" dirty="0"/>
              <a:t>, </a:t>
            </a:r>
            <a:r>
              <a:rPr lang="fi-FI" dirty="0" err="1"/>
              <a:t>car</a:t>
            </a:r>
            <a:r>
              <a:rPr lang="fi-FI" dirty="0"/>
              <a:t>, </a:t>
            </a:r>
            <a:r>
              <a:rPr lang="fi-FI" dirty="0" err="1"/>
              <a:t>cycling</a:t>
            </a:r>
            <a:r>
              <a:rPr lang="fi-FI" dirty="0"/>
              <a:t>, </a:t>
            </a:r>
            <a:r>
              <a:rPr lang="fi-FI" dirty="0" err="1"/>
              <a:t>walking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  <a:p>
            <a:r>
              <a:rPr lang="fi-FI" dirty="0"/>
              <a:t>HSL HELMET </a:t>
            </a:r>
            <a:r>
              <a:rPr lang="fi-FI" dirty="0" err="1"/>
              <a:t>model</a:t>
            </a:r>
            <a:endParaRPr lang="fi-FI" dirty="0"/>
          </a:p>
          <a:p>
            <a:pPr lvl="1"/>
            <a:r>
              <a:rPr lang="fi-FI" dirty="0" err="1"/>
              <a:t>Areal</a:t>
            </a:r>
            <a:r>
              <a:rPr lang="fi-FI" dirty="0"/>
              <a:t> division </a:t>
            </a:r>
            <a:r>
              <a:rPr lang="fi-FI" dirty="0" err="1"/>
              <a:t>according</a:t>
            </a:r>
            <a:r>
              <a:rPr lang="fi-FI" dirty="0"/>
              <a:t> to pienalue/</a:t>
            </a:r>
            <a:r>
              <a:rPr lang="fi-FI" dirty="0" err="1"/>
              <a:t>sectors</a:t>
            </a:r>
            <a:r>
              <a:rPr lang="fi-FI" dirty="0"/>
              <a:t> (n=1918) in </a:t>
            </a:r>
            <a:r>
              <a:rPr lang="fi-FI" dirty="0" err="1"/>
              <a:t>the</a:t>
            </a:r>
            <a:r>
              <a:rPr lang="fi-FI" dirty="0"/>
              <a:t> Uusimaa </a:t>
            </a:r>
            <a:r>
              <a:rPr lang="fi-FI" dirty="0" err="1"/>
              <a:t>region</a:t>
            </a:r>
            <a:endParaRPr lang="fi-FI" dirty="0"/>
          </a:p>
          <a:p>
            <a:pPr lvl="1"/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travel</a:t>
            </a:r>
            <a:r>
              <a:rPr lang="fi-FI" dirty="0"/>
              <a:t> </a:t>
            </a:r>
            <a:r>
              <a:rPr lang="fi-FI" dirty="0" err="1"/>
              <a:t>times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year</a:t>
            </a:r>
            <a:r>
              <a:rPr lang="fi-FI" dirty="0"/>
              <a:t> 2016 and </a:t>
            </a:r>
            <a:r>
              <a:rPr lang="fi-FI" dirty="0" err="1"/>
              <a:t>predictions</a:t>
            </a:r>
            <a:r>
              <a:rPr lang="fi-FI" dirty="0"/>
              <a:t> of </a:t>
            </a:r>
            <a:r>
              <a:rPr lang="fi-FI" dirty="0" err="1"/>
              <a:t>travel</a:t>
            </a:r>
            <a:r>
              <a:rPr lang="fi-FI" dirty="0"/>
              <a:t> </a:t>
            </a:r>
            <a:r>
              <a:rPr lang="fi-FI" dirty="0" err="1"/>
              <a:t>times</a:t>
            </a:r>
            <a:r>
              <a:rPr lang="fi-FI" dirty="0"/>
              <a:t> in 2030 and 2050,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HLJ2015 -</a:t>
            </a:r>
            <a:r>
              <a:rPr lang="fi-FI" dirty="0" err="1"/>
              <a:t>transportation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plan</a:t>
            </a:r>
            <a:endParaRPr lang="fi-FI" dirty="0"/>
          </a:p>
          <a:p>
            <a:pPr lvl="1"/>
            <a:r>
              <a:rPr lang="fi-FI" dirty="0"/>
              <a:t>Travel </a:t>
            </a:r>
            <a:r>
              <a:rPr lang="fi-FI" dirty="0" err="1"/>
              <a:t>times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calculated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EMME –</a:t>
            </a:r>
            <a:r>
              <a:rPr lang="fi-FI" dirty="0" err="1"/>
              <a:t>traffic</a:t>
            </a:r>
            <a:r>
              <a:rPr lang="fi-FI" dirty="0"/>
              <a:t> </a:t>
            </a:r>
            <a:r>
              <a:rPr lang="fi-FI" dirty="0" err="1"/>
              <a:t>simulation</a:t>
            </a:r>
            <a:r>
              <a:rPr lang="fi-FI" dirty="0"/>
              <a:t> </a:t>
            </a:r>
            <a:r>
              <a:rPr lang="fi-FI" dirty="0" err="1"/>
              <a:t>program</a:t>
            </a:r>
            <a:endParaRPr lang="fi-FI" dirty="0"/>
          </a:p>
          <a:p>
            <a:pPr lvl="1"/>
            <a:r>
              <a:rPr lang="fi-FI" dirty="0"/>
              <a:t>Travel </a:t>
            </a:r>
            <a:r>
              <a:rPr lang="fi-FI" dirty="0" err="1"/>
              <a:t>modes</a:t>
            </a:r>
            <a:r>
              <a:rPr lang="fi-FI" dirty="0"/>
              <a:t>: </a:t>
            </a:r>
            <a:r>
              <a:rPr lang="fi-FI" dirty="0" err="1"/>
              <a:t>public</a:t>
            </a:r>
            <a:r>
              <a:rPr lang="fi-FI" dirty="0"/>
              <a:t> </a:t>
            </a:r>
            <a:r>
              <a:rPr lang="fi-FI" dirty="0" err="1"/>
              <a:t>transportation</a:t>
            </a:r>
            <a:r>
              <a:rPr lang="fi-FI" dirty="0"/>
              <a:t>, </a:t>
            </a:r>
            <a:r>
              <a:rPr lang="fi-FI" dirty="0" err="1"/>
              <a:t>car</a:t>
            </a:r>
            <a:r>
              <a:rPr lang="fi-FI" dirty="0"/>
              <a:t>, </a:t>
            </a:r>
            <a:r>
              <a:rPr lang="fi-FI" dirty="0" err="1"/>
              <a:t>cycling</a:t>
            </a:r>
            <a:endParaRPr lang="fi-FI" dirty="0"/>
          </a:p>
          <a:p>
            <a:pPr lvl="1"/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spent</a:t>
            </a:r>
            <a:r>
              <a:rPr lang="fi-FI" dirty="0"/>
              <a:t> for </a:t>
            </a:r>
            <a:r>
              <a:rPr lang="fi-FI" dirty="0" err="1"/>
              <a:t>searching</a:t>
            </a:r>
            <a:r>
              <a:rPr lang="fi-FI" dirty="0"/>
              <a:t> a </a:t>
            </a:r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lot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96667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5. Data </a:t>
            </a:r>
            <a:r>
              <a:rPr lang="fi-FI" dirty="0" err="1"/>
              <a:t>sources</a:t>
            </a:r>
            <a:r>
              <a:rPr lang="fi-FI" dirty="0"/>
              <a:t> (2/3)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1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dirty="0" err="1"/>
              <a:t>Land-use</a:t>
            </a:r>
            <a:r>
              <a:rPr lang="fi-FI" dirty="0"/>
              <a:t> data</a:t>
            </a:r>
          </a:p>
          <a:p>
            <a:r>
              <a:rPr lang="fi-FI" dirty="0" err="1"/>
              <a:t>SeutuCD</a:t>
            </a:r>
            <a:r>
              <a:rPr lang="fi-FI" dirty="0"/>
              <a:t> 2017: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land-use</a:t>
            </a:r>
            <a:r>
              <a:rPr lang="fi-FI" dirty="0"/>
              <a:t> </a:t>
            </a:r>
            <a:r>
              <a:rPr lang="fi-FI" dirty="0" err="1"/>
              <a:t>opportunities</a:t>
            </a:r>
            <a:endParaRPr lang="fi-FI" dirty="0"/>
          </a:p>
          <a:p>
            <a:r>
              <a:rPr lang="fi-FI" dirty="0"/>
              <a:t>HSL HELMET </a:t>
            </a:r>
            <a:r>
              <a:rPr lang="fi-FI" dirty="0" err="1"/>
              <a:t>model</a:t>
            </a:r>
            <a:r>
              <a:rPr lang="fi-FI" dirty="0"/>
              <a:t>: </a:t>
            </a:r>
          </a:p>
          <a:p>
            <a:pPr lvl="1"/>
            <a:r>
              <a:rPr lang="fi-FI" dirty="0" err="1"/>
              <a:t>Areal</a:t>
            </a:r>
            <a:r>
              <a:rPr lang="fi-FI" dirty="0"/>
              <a:t> division: pienalue/</a:t>
            </a:r>
            <a:r>
              <a:rPr lang="fi-FI" dirty="0" err="1"/>
              <a:t>sectors</a:t>
            </a:r>
            <a:endParaRPr lang="fi-FI" dirty="0"/>
          </a:p>
          <a:p>
            <a:pPr lvl="1"/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predictions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spatial</a:t>
            </a:r>
            <a:r>
              <a:rPr lang="fi-FI" dirty="0"/>
              <a:t> </a:t>
            </a:r>
            <a:r>
              <a:rPr lang="fi-FI" dirty="0" err="1"/>
              <a:t>distribution</a:t>
            </a:r>
            <a:r>
              <a:rPr lang="fi-FI" dirty="0"/>
              <a:t> of </a:t>
            </a:r>
            <a:r>
              <a:rPr lang="fi-FI" dirty="0" err="1"/>
              <a:t>population</a:t>
            </a:r>
            <a:r>
              <a:rPr lang="fi-FI" dirty="0"/>
              <a:t> and </a:t>
            </a:r>
            <a:r>
              <a:rPr lang="fi-FI" dirty="0" err="1"/>
              <a:t>jobs</a:t>
            </a:r>
            <a:r>
              <a:rPr lang="fi-FI" dirty="0"/>
              <a:t> for 2016, 2030 and 2050</a:t>
            </a:r>
          </a:p>
          <a:p>
            <a:pPr lvl="1"/>
            <a:r>
              <a:rPr lang="fi-FI" dirty="0" err="1"/>
              <a:t>Land-use</a:t>
            </a:r>
            <a:r>
              <a:rPr lang="fi-FI" dirty="0"/>
              <a:t> </a:t>
            </a:r>
            <a:r>
              <a:rPr lang="fi-FI" dirty="0" err="1"/>
              <a:t>predictions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MAL2019 -</a:t>
            </a:r>
            <a:r>
              <a:rPr lang="fi-FI" dirty="0" err="1"/>
              <a:t>plan</a:t>
            </a:r>
            <a:endParaRPr lang="fi-FI" dirty="0"/>
          </a:p>
          <a:p>
            <a:pPr lvl="1"/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spatial</a:t>
            </a:r>
            <a:r>
              <a:rPr lang="fi-FI" dirty="0"/>
              <a:t> data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surface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shops</a:t>
            </a:r>
            <a:r>
              <a:rPr lang="fi-FI" dirty="0"/>
              <a:t> for 2016</a:t>
            </a:r>
          </a:p>
        </p:txBody>
      </p:sp>
    </p:spTree>
    <p:extLst>
      <p:ext uri="{BB962C8B-B14F-4D97-AF65-F5344CB8AC3E}">
        <p14:creationId xmlns:p14="http://schemas.microsoft.com/office/powerpoint/2010/main" val="703144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5. Data </a:t>
            </a:r>
            <a:r>
              <a:rPr lang="fi-FI" dirty="0" err="1"/>
              <a:t>sources</a:t>
            </a:r>
            <a:r>
              <a:rPr lang="fi-FI" dirty="0"/>
              <a:t> (3/3)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38200" y="1825624"/>
            <a:ext cx="5787189" cy="45912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i-FI" dirty="0" err="1"/>
              <a:t>Calibration</a:t>
            </a:r>
            <a:r>
              <a:rPr lang="fi-FI" dirty="0"/>
              <a:t> data</a:t>
            </a:r>
          </a:p>
          <a:p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Hub</a:t>
            </a:r>
            <a:r>
              <a:rPr lang="fi-FI" dirty="0"/>
              <a:t> (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spatial</a:t>
            </a:r>
            <a:r>
              <a:rPr lang="fi-FI" dirty="0"/>
              <a:t> data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spaces</a:t>
            </a:r>
            <a:r>
              <a:rPr lang="fi-FI" dirty="0"/>
              <a:t> and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occupancy</a:t>
            </a:r>
            <a:r>
              <a:rPr lang="fi-FI" dirty="0"/>
              <a:t> </a:t>
            </a:r>
            <a:r>
              <a:rPr lang="fi-FI" dirty="0" err="1"/>
              <a:t>rates</a:t>
            </a:r>
            <a:r>
              <a:rPr lang="fi-FI" dirty="0"/>
              <a:t> 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hour</a:t>
            </a:r>
            <a:r>
              <a:rPr lang="fi-FI" dirty="0"/>
              <a:t>)</a:t>
            </a:r>
          </a:p>
          <a:p>
            <a:pPr lvl="1"/>
            <a:r>
              <a:rPr lang="fi-FI" dirty="0" err="1"/>
              <a:t>Limitations</a:t>
            </a:r>
            <a:r>
              <a:rPr lang="fi-FI" dirty="0"/>
              <a:t>:</a:t>
            </a:r>
          </a:p>
          <a:p>
            <a:pPr lvl="2"/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data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cars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a </a:t>
            </a:r>
            <a:r>
              <a:rPr lang="fi-FI" dirty="0" err="1"/>
              <a:t>resident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permit (asukaspysäköintitunnus) </a:t>
            </a:r>
            <a:r>
              <a:rPr lang="fi-FI" dirty="0" err="1"/>
              <a:t>or</a:t>
            </a:r>
            <a:r>
              <a:rPr lang="fi-FI" dirty="0"/>
              <a:t> a </a:t>
            </a:r>
            <a:r>
              <a:rPr lang="fi-FI" dirty="0" err="1"/>
              <a:t>company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permit (yrityspysäköintitunnus)</a:t>
            </a:r>
          </a:p>
          <a:p>
            <a:pPr lvl="2"/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data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EasyPark</a:t>
            </a:r>
            <a:endParaRPr lang="fi-FI" dirty="0"/>
          </a:p>
          <a:p>
            <a:pPr lvl="2"/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data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private</a:t>
            </a:r>
            <a:r>
              <a:rPr lang="fi-FI" dirty="0"/>
              <a:t> </a:t>
            </a:r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parks</a:t>
            </a:r>
            <a:r>
              <a:rPr lang="fi-FI" dirty="0"/>
              <a:t> (EuroPark, </a:t>
            </a:r>
            <a:r>
              <a:rPr lang="fi-FI" dirty="0" err="1"/>
              <a:t>Qpark</a:t>
            </a:r>
            <a:r>
              <a:rPr lang="fi-FI" dirty="0"/>
              <a:t> </a:t>
            </a:r>
            <a:r>
              <a:rPr lang="fi-FI" dirty="0" err="1"/>
              <a:t>etc</a:t>
            </a:r>
            <a:r>
              <a:rPr lang="fi-FI" dirty="0"/>
              <a:t>)</a:t>
            </a:r>
          </a:p>
          <a:p>
            <a:r>
              <a:rPr lang="fi-FI" dirty="0" err="1"/>
              <a:t>Spatial</a:t>
            </a:r>
            <a:r>
              <a:rPr lang="fi-FI" dirty="0"/>
              <a:t> data of </a:t>
            </a:r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ownership</a:t>
            </a:r>
            <a:r>
              <a:rPr lang="fi-FI" dirty="0"/>
              <a:t> and </a:t>
            </a:r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density</a:t>
            </a:r>
            <a:r>
              <a:rPr lang="fi-FI" dirty="0"/>
              <a:t> per person (</a:t>
            </a:r>
            <a:r>
              <a:rPr lang="fi-FI" dirty="0" err="1"/>
              <a:t>Trafi</a:t>
            </a:r>
            <a:r>
              <a:rPr lang="fi-FI" dirty="0"/>
              <a:t>) - ?</a:t>
            </a:r>
          </a:p>
          <a:p>
            <a:r>
              <a:rPr lang="fi-FI" dirty="0" err="1"/>
              <a:t>Mobility</a:t>
            </a:r>
            <a:r>
              <a:rPr lang="fi-FI" dirty="0"/>
              <a:t> </a:t>
            </a:r>
            <a:r>
              <a:rPr lang="fi-FI" dirty="0" err="1"/>
              <a:t>studies</a:t>
            </a: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6AB696C-612C-B846-BAD5-802C5B7B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14" y="0"/>
            <a:ext cx="5321986" cy="3753853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1D956F7D-2DA9-E54E-AC37-3AED3591493D}"/>
              </a:ext>
            </a:extLst>
          </p:cNvPr>
          <p:cNvSpPr txBox="1"/>
          <p:nvPr/>
        </p:nvSpPr>
        <p:spPr>
          <a:xfrm>
            <a:off x="6870014" y="3934311"/>
            <a:ext cx="501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cars</a:t>
            </a:r>
            <a:r>
              <a:rPr lang="de-CH" dirty="0"/>
              <a:t> per </a:t>
            </a:r>
            <a:r>
              <a:rPr lang="de-CH" dirty="0" err="1"/>
              <a:t>person</a:t>
            </a:r>
            <a:r>
              <a:rPr lang="de-CH" dirty="0"/>
              <a:t> in Helsinki in 2005/2006 (</a:t>
            </a:r>
            <a:r>
              <a:rPr lang="de-CH" dirty="0" err="1"/>
              <a:t>Palomäki</a:t>
            </a:r>
            <a:r>
              <a:rPr lang="de-CH" dirty="0"/>
              <a:t> 2011)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9122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</a:t>
            </a:r>
            <a:r>
              <a:rPr lang="fi-FI" dirty="0" err="1"/>
              <a:t>Expected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Geographic division of the parking place requirement for new housing areas based on the public transportation system on the whole and cycling accessibility to different activities</a:t>
            </a:r>
          </a:p>
          <a:p>
            <a:r>
              <a:rPr lang="en-US" dirty="0"/>
              <a:t>Hot spots of the demand for bicycle parking spaces based on cycling accessibility</a:t>
            </a:r>
          </a:p>
          <a:p>
            <a:r>
              <a:rPr lang="en-US" dirty="0"/>
              <a:t>A comparison between the </a:t>
            </a:r>
            <a:r>
              <a:rPr lang="en-US" dirty="0" err="1"/>
              <a:t>MetropAccess</a:t>
            </a:r>
            <a:r>
              <a:rPr lang="en-US" dirty="0"/>
              <a:t> Travel Time Matrix and the HELMET Travel Time Matrix</a:t>
            </a: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31772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Schedule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thesis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i-FI" dirty="0"/>
              <a:t>October – November:</a:t>
            </a:r>
          </a:p>
          <a:p>
            <a:r>
              <a:rPr lang="fi-FI" dirty="0" err="1"/>
              <a:t>Collecting</a:t>
            </a:r>
            <a:r>
              <a:rPr lang="fi-FI" dirty="0"/>
              <a:t> </a:t>
            </a:r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literature</a:t>
            </a:r>
            <a:r>
              <a:rPr lang="fi-FI" dirty="0"/>
              <a:t> on </a:t>
            </a:r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planning</a:t>
            </a:r>
            <a:r>
              <a:rPr lang="fi-FI" dirty="0"/>
              <a:t> and </a:t>
            </a:r>
            <a:r>
              <a:rPr lang="fi-FI" dirty="0" err="1"/>
              <a:t>defining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accessibility</a:t>
            </a:r>
            <a:r>
              <a:rPr lang="fi-FI" dirty="0"/>
              <a:t> </a:t>
            </a:r>
            <a:r>
              <a:rPr lang="fi-FI" dirty="0" err="1"/>
              <a:t>measures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endParaRPr lang="fi-FI" dirty="0"/>
          </a:p>
          <a:p>
            <a:r>
              <a:rPr lang="fi-FI" dirty="0" err="1"/>
              <a:t>Comparing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accessibility</a:t>
            </a:r>
            <a:r>
              <a:rPr lang="fi-FI" dirty="0"/>
              <a:t> </a:t>
            </a:r>
            <a:r>
              <a:rPr lang="fi-FI" dirty="0" err="1"/>
              <a:t>measures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r>
              <a:rPr lang="fi-FI" dirty="0" err="1"/>
              <a:t>December</a:t>
            </a:r>
            <a:r>
              <a:rPr lang="fi-FI" dirty="0"/>
              <a:t>:</a:t>
            </a:r>
          </a:p>
          <a:p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thesis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 err="1"/>
              <a:t>January</a:t>
            </a:r>
            <a:endParaRPr lang="fi-FI" dirty="0"/>
          </a:p>
          <a:p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and </a:t>
            </a:r>
            <a:r>
              <a:rPr lang="fi-FI" dirty="0" err="1"/>
              <a:t>discussion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 err="1"/>
              <a:t>February</a:t>
            </a:r>
            <a:endParaRPr lang="fi-FI" dirty="0"/>
          </a:p>
          <a:p>
            <a:r>
              <a:rPr lang="fi-FI" dirty="0" err="1"/>
              <a:t>Finishing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thesis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0921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Contents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i-FI" dirty="0" err="1"/>
              <a:t>Introduction</a:t>
            </a:r>
            <a:endParaRPr lang="fi-FI" dirty="0"/>
          </a:p>
          <a:p>
            <a:pPr marL="514350" indent="-514350">
              <a:buFont typeface="+mj-lt"/>
              <a:buAutoNum type="arabicPeriod"/>
            </a:pPr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motivation</a:t>
            </a:r>
            <a:endParaRPr lang="fi-FI" dirty="0"/>
          </a:p>
          <a:p>
            <a:pPr marL="514350" indent="-514350">
              <a:buFont typeface="+mj-lt"/>
              <a:buAutoNum type="arabicPeriod"/>
            </a:pPr>
            <a:r>
              <a:rPr lang="fi-FI" dirty="0" err="1"/>
              <a:t>Study</a:t>
            </a:r>
            <a:r>
              <a:rPr lang="fi-FI" dirty="0"/>
              <a:t> </a:t>
            </a:r>
            <a:r>
              <a:rPr lang="fi-FI" dirty="0" err="1"/>
              <a:t>questions</a:t>
            </a:r>
            <a:endParaRPr lang="fi-FI" dirty="0"/>
          </a:p>
          <a:p>
            <a:pPr marL="514350" indent="-514350">
              <a:buFont typeface="+mj-lt"/>
              <a:buAutoNum type="arabicPeriod"/>
            </a:pPr>
            <a:r>
              <a:rPr lang="fi-FI" dirty="0" err="1"/>
              <a:t>Methods</a:t>
            </a:r>
            <a:endParaRPr lang="fi-FI" dirty="0"/>
          </a:p>
          <a:p>
            <a:pPr marL="514350" indent="-514350">
              <a:buFont typeface="+mj-lt"/>
              <a:buAutoNum type="arabicPeriod"/>
            </a:pPr>
            <a:r>
              <a:rPr lang="fi-FI" dirty="0"/>
              <a:t>Data </a:t>
            </a:r>
            <a:r>
              <a:rPr lang="fi-FI" dirty="0" err="1"/>
              <a:t>sources</a:t>
            </a:r>
            <a:endParaRPr lang="fi-FI" dirty="0"/>
          </a:p>
          <a:p>
            <a:pPr marL="514350" indent="-514350">
              <a:buFont typeface="+mj-lt"/>
              <a:buAutoNum type="arabicPeriod"/>
            </a:pPr>
            <a:r>
              <a:rPr lang="fi-FI" dirty="0" err="1"/>
              <a:t>Expected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fi-FI" dirty="0"/>
          </a:p>
          <a:p>
            <a:pPr marL="514350" indent="-514350">
              <a:buFont typeface="+mj-lt"/>
              <a:buAutoNum type="arabicPeriod"/>
            </a:pPr>
            <a:r>
              <a:rPr lang="fi-FI" dirty="0"/>
              <a:t>Schedule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thesis</a:t>
            </a:r>
            <a:endParaRPr lang="fi-FI" dirty="0"/>
          </a:p>
          <a:p>
            <a:pPr marL="514350" indent="-514350">
              <a:buFont typeface="+mj-lt"/>
              <a:buAutoNum type="arabicPeriod"/>
            </a:pPr>
            <a:r>
              <a:rPr lang="fi-FI" dirty="0" err="1"/>
              <a:t>Bibliography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7896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8. </a:t>
            </a:r>
            <a:r>
              <a:rPr lang="fi-FI" dirty="0" err="1"/>
              <a:t>Bibliography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40000" lnSpcReduction="20000"/>
          </a:bodyPr>
          <a:lstStyle/>
          <a:p>
            <a:r>
              <a:rPr lang="fi-FI" dirty="0" err="1"/>
              <a:t>Bertolini</a:t>
            </a:r>
            <a:r>
              <a:rPr lang="fi-FI" dirty="0"/>
              <a:t>, L., </a:t>
            </a:r>
            <a:r>
              <a:rPr lang="fi-FI" dirty="0" err="1"/>
              <a:t>le</a:t>
            </a:r>
            <a:r>
              <a:rPr lang="fi-FI" dirty="0"/>
              <a:t> </a:t>
            </a:r>
            <a:r>
              <a:rPr lang="fi-FI" dirty="0" err="1"/>
              <a:t>Clercq</a:t>
            </a:r>
            <a:r>
              <a:rPr lang="fi-FI" dirty="0"/>
              <a:t>, F. and </a:t>
            </a:r>
            <a:r>
              <a:rPr lang="fi-FI" dirty="0" err="1"/>
              <a:t>Kapoen</a:t>
            </a:r>
            <a:r>
              <a:rPr lang="fi-FI" dirty="0"/>
              <a:t>, L. (2005) ‘</a:t>
            </a:r>
            <a:r>
              <a:rPr lang="fi-FI" dirty="0" err="1"/>
              <a:t>Sustainable</a:t>
            </a:r>
            <a:r>
              <a:rPr lang="fi-FI" dirty="0"/>
              <a:t> </a:t>
            </a:r>
            <a:r>
              <a:rPr lang="fi-FI" dirty="0" err="1"/>
              <a:t>accessibility</a:t>
            </a:r>
            <a:r>
              <a:rPr lang="fi-FI" dirty="0"/>
              <a:t>: A </a:t>
            </a:r>
            <a:r>
              <a:rPr lang="fi-FI" dirty="0" err="1"/>
              <a:t>conceptual</a:t>
            </a:r>
            <a:r>
              <a:rPr lang="fi-FI" dirty="0"/>
              <a:t> </a:t>
            </a:r>
            <a:r>
              <a:rPr lang="fi-FI" dirty="0" err="1"/>
              <a:t>framework</a:t>
            </a:r>
            <a:r>
              <a:rPr lang="fi-FI" dirty="0"/>
              <a:t> to </a:t>
            </a:r>
            <a:r>
              <a:rPr lang="fi-FI" dirty="0" err="1"/>
              <a:t>integrate</a:t>
            </a:r>
            <a:r>
              <a:rPr lang="fi-FI" dirty="0"/>
              <a:t> transport and </a:t>
            </a:r>
            <a:r>
              <a:rPr lang="fi-FI" dirty="0" err="1"/>
              <a:t>land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plan-making</a:t>
            </a:r>
            <a:r>
              <a:rPr lang="fi-FI" dirty="0"/>
              <a:t>.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test-applications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Netherlands</a:t>
            </a:r>
            <a:r>
              <a:rPr lang="fi-FI" dirty="0"/>
              <a:t> and a </a:t>
            </a:r>
            <a:r>
              <a:rPr lang="fi-FI" dirty="0" err="1"/>
              <a:t>reflection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forward</a:t>
            </a:r>
            <a:r>
              <a:rPr lang="fi-FI" dirty="0"/>
              <a:t>’, </a:t>
            </a:r>
            <a:r>
              <a:rPr lang="fi-FI" i="1" dirty="0"/>
              <a:t>Transport </a:t>
            </a:r>
            <a:r>
              <a:rPr lang="fi-FI" i="1" dirty="0" err="1"/>
              <a:t>Policy</a:t>
            </a:r>
            <a:r>
              <a:rPr lang="fi-FI" dirty="0"/>
              <a:t>, 12(3), </a:t>
            </a:r>
            <a:r>
              <a:rPr lang="fi-FI" dirty="0" err="1"/>
              <a:t>pp</a:t>
            </a:r>
            <a:r>
              <a:rPr lang="fi-FI" dirty="0"/>
              <a:t>. 207–220. </a:t>
            </a:r>
            <a:r>
              <a:rPr lang="fi-FI" dirty="0" err="1"/>
              <a:t>doi</a:t>
            </a:r>
            <a:r>
              <a:rPr lang="fi-FI" dirty="0"/>
              <a:t>: 10.1016/j.tranpol.2005.01.006.</a:t>
            </a:r>
          </a:p>
          <a:p>
            <a:r>
              <a:rPr lang="fi-FI" dirty="0" err="1"/>
              <a:t>Geurs</a:t>
            </a:r>
            <a:r>
              <a:rPr lang="fi-FI" dirty="0"/>
              <a:t>, K. T. and van </a:t>
            </a:r>
            <a:r>
              <a:rPr lang="fi-FI" dirty="0" err="1"/>
              <a:t>Wee</a:t>
            </a:r>
            <a:r>
              <a:rPr lang="fi-FI" dirty="0"/>
              <a:t>, B. (2004) ‘Accessibility </a:t>
            </a:r>
            <a:r>
              <a:rPr lang="fi-FI" dirty="0" err="1"/>
              <a:t>evaluation</a:t>
            </a:r>
            <a:r>
              <a:rPr lang="fi-FI" dirty="0"/>
              <a:t> of </a:t>
            </a:r>
            <a:r>
              <a:rPr lang="fi-FI" dirty="0" err="1"/>
              <a:t>land-use</a:t>
            </a:r>
            <a:r>
              <a:rPr lang="fi-FI" dirty="0"/>
              <a:t> and transport </a:t>
            </a:r>
            <a:r>
              <a:rPr lang="fi-FI" dirty="0" err="1"/>
              <a:t>strategies</a:t>
            </a:r>
            <a:r>
              <a:rPr lang="fi-FI" dirty="0"/>
              <a:t>: </a:t>
            </a:r>
            <a:r>
              <a:rPr lang="fi-FI" dirty="0" err="1"/>
              <a:t>Review</a:t>
            </a:r>
            <a:r>
              <a:rPr lang="fi-FI" dirty="0"/>
              <a:t> and </a:t>
            </a:r>
            <a:r>
              <a:rPr lang="fi-FI" dirty="0" err="1"/>
              <a:t>research</a:t>
            </a:r>
            <a:r>
              <a:rPr lang="fi-FI" dirty="0"/>
              <a:t> </a:t>
            </a:r>
            <a:r>
              <a:rPr lang="fi-FI" dirty="0" err="1"/>
              <a:t>directions</a:t>
            </a:r>
            <a:r>
              <a:rPr lang="fi-FI" dirty="0"/>
              <a:t>’, </a:t>
            </a:r>
            <a:r>
              <a:rPr lang="fi-FI" i="1" dirty="0"/>
              <a:t>Journal of Transport </a:t>
            </a:r>
            <a:r>
              <a:rPr lang="fi-FI" i="1" dirty="0" err="1"/>
              <a:t>Geography</a:t>
            </a:r>
            <a:r>
              <a:rPr lang="fi-FI" dirty="0"/>
              <a:t>, 12(2), </a:t>
            </a:r>
            <a:r>
              <a:rPr lang="fi-FI" dirty="0" err="1"/>
              <a:t>pp</a:t>
            </a:r>
            <a:r>
              <a:rPr lang="fi-FI" dirty="0"/>
              <a:t>. 127–140. </a:t>
            </a:r>
            <a:r>
              <a:rPr lang="fi-FI" dirty="0" err="1"/>
              <a:t>doi</a:t>
            </a:r>
            <a:r>
              <a:rPr lang="fi-FI" dirty="0"/>
              <a:t>: 10.1016/j.jtrangeo.2003.10.005.</a:t>
            </a:r>
          </a:p>
          <a:p>
            <a:r>
              <a:rPr lang="fi-FI" dirty="0" err="1"/>
              <a:t>Handy</a:t>
            </a:r>
            <a:r>
              <a:rPr lang="fi-FI" dirty="0"/>
              <a:t>, S. L. and </a:t>
            </a:r>
            <a:r>
              <a:rPr lang="fi-FI" dirty="0" err="1"/>
              <a:t>Niemeier</a:t>
            </a:r>
            <a:r>
              <a:rPr lang="fi-FI" dirty="0"/>
              <a:t>, D. A. (1997) ‘</a:t>
            </a:r>
            <a:r>
              <a:rPr lang="fi-FI" dirty="0" err="1"/>
              <a:t>Measuring</a:t>
            </a:r>
            <a:r>
              <a:rPr lang="fi-FI" dirty="0"/>
              <a:t> Accessibility: An Exploration of </a:t>
            </a:r>
            <a:r>
              <a:rPr lang="fi-FI" dirty="0" err="1"/>
              <a:t>Issues</a:t>
            </a:r>
            <a:r>
              <a:rPr lang="fi-FI" dirty="0"/>
              <a:t> and </a:t>
            </a:r>
            <a:r>
              <a:rPr lang="fi-FI" dirty="0" err="1"/>
              <a:t>Alternatives</a:t>
            </a:r>
            <a:r>
              <a:rPr lang="fi-FI" dirty="0"/>
              <a:t>’, </a:t>
            </a:r>
            <a:r>
              <a:rPr lang="fi-FI" i="1" dirty="0"/>
              <a:t>Environment and Planning A</a:t>
            </a:r>
            <a:r>
              <a:rPr lang="fi-FI" dirty="0"/>
              <a:t>. SAGE </a:t>
            </a:r>
            <a:r>
              <a:rPr lang="fi-FI" dirty="0" err="1"/>
              <a:t>PublicationsSage</a:t>
            </a:r>
            <a:r>
              <a:rPr lang="fi-FI" dirty="0"/>
              <a:t> UK: London, England, 29(7), </a:t>
            </a:r>
            <a:r>
              <a:rPr lang="fi-FI" dirty="0" err="1"/>
              <a:t>pp</a:t>
            </a:r>
            <a:r>
              <a:rPr lang="fi-FI" dirty="0"/>
              <a:t>. 1175–1194. </a:t>
            </a:r>
            <a:r>
              <a:rPr lang="fi-FI" dirty="0" err="1"/>
              <a:t>doi</a:t>
            </a:r>
            <a:r>
              <a:rPr lang="fi-FI" dirty="0"/>
              <a:t>: 10.1068/a291175.</a:t>
            </a:r>
          </a:p>
          <a:p>
            <a:r>
              <a:rPr lang="fi-FI" dirty="0"/>
              <a:t>Helsingin kaupunki (2015) </a:t>
            </a:r>
            <a:r>
              <a:rPr lang="fi-FI" i="1" dirty="0"/>
              <a:t>Asuintonttien </a:t>
            </a:r>
            <a:r>
              <a:rPr lang="fi-FI" i="1" dirty="0" err="1"/>
              <a:t>pysäköintipaikkamäärien</a:t>
            </a:r>
            <a:r>
              <a:rPr lang="fi-FI" i="1" dirty="0"/>
              <a:t> laskentaohjeet</a:t>
            </a:r>
            <a:r>
              <a:rPr lang="fi-FI" dirty="0"/>
              <a:t>. Helsingin kaupunki, kaupunkisuunnittelulautakunta.</a:t>
            </a:r>
          </a:p>
          <a:p>
            <a:r>
              <a:rPr lang="fi-FI" dirty="0"/>
              <a:t>Helsingin kaupunki (2017) ‘Helsinkiläisten liikkumistottumukset 2017’, </a:t>
            </a:r>
            <a:r>
              <a:rPr lang="fi-FI" i="1" dirty="0"/>
              <a:t>Kaupunkiympäristön julkaisuja</a:t>
            </a:r>
            <a:r>
              <a:rPr lang="fi-FI" dirty="0"/>
              <a:t>. Helsingin kaupunki, Kaupunkiympäristön toimiala, (18), p. 55.</a:t>
            </a:r>
          </a:p>
          <a:p>
            <a:r>
              <a:rPr lang="fi-FI" dirty="0"/>
              <a:t>Hesse, C. </a:t>
            </a:r>
            <a:r>
              <a:rPr lang="fi-FI" i="1" dirty="0"/>
              <a:t>et al.</a:t>
            </a:r>
            <a:r>
              <a:rPr lang="fi-FI" dirty="0"/>
              <a:t> (2012) ‘</a:t>
            </a:r>
            <a:r>
              <a:rPr lang="fi-FI" dirty="0" err="1"/>
              <a:t>Erreichbarkeitsmessung</a:t>
            </a:r>
            <a:r>
              <a:rPr lang="fi-FI" dirty="0"/>
              <a:t>: </a:t>
            </a:r>
            <a:r>
              <a:rPr lang="fi-FI" dirty="0" err="1"/>
              <a:t>Theoretische</a:t>
            </a:r>
            <a:r>
              <a:rPr lang="fi-FI" dirty="0"/>
              <a:t> </a:t>
            </a:r>
            <a:r>
              <a:rPr lang="fi-FI" dirty="0" err="1"/>
              <a:t>Konzepte</a:t>
            </a:r>
            <a:r>
              <a:rPr lang="fi-FI" dirty="0"/>
              <a:t> </a:t>
            </a:r>
            <a:r>
              <a:rPr lang="fi-FI" dirty="0" err="1"/>
              <a:t>und</a:t>
            </a:r>
            <a:r>
              <a:rPr lang="fi-FI" dirty="0"/>
              <a:t> </a:t>
            </a:r>
            <a:r>
              <a:rPr lang="fi-FI" dirty="0" err="1"/>
              <a:t>empirische</a:t>
            </a:r>
            <a:r>
              <a:rPr lang="fi-FI" dirty="0"/>
              <a:t> </a:t>
            </a:r>
            <a:r>
              <a:rPr lang="fi-FI" dirty="0" err="1"/>
              <a:t>Anwendungen</a:t>
            </a:r>
            <a:r>
              <a:rPr lang="fi-FI" dirty="0"/>
              <a:t>’, </a:t>
            </a:r>
            <a:r>
              <a:rPr lang="fi-FI" i="1" dirty="0" err="1"/>
              <a:t>Diskussionsbeiträge</a:t>
            </a:r>
            <a:r>
              <a:rPr lang="fi-FI" i="1" dirty="0"/>
              <a:t> </a:t>
            </a:r>
            <a:r>
              <a:rPr lang="fi-FI" i="1" dirty="0" err="1"/>
              <a:t>aus</a:t>
            </a:r>
            <a:r>
              <a:rPr lang="fi-FI" i="1" dirty="0"/>
              <a:t> </a:t>
            </a:r>
            <a:r>
              <a:rPr lang="fi-FI" i="1" dirty="0" err="1"/>
              <a:t>dem</a:t>
            </a:r>
            <a:r>
              <a:rPr lang="fi-FI" i="1" dirty="0"/>
              <a:t> </a:t>
            </a:r>
            <a:r>
              <a:rPr lang="fi-FI" i="1" dirty="0" err="1"/>
              <a:t>Institut</a:t>
            </a:r>
            <a:r>
              <a:rPr lang="fi-FI" i="1" dirty="0"/>
              <a:t> </a:t>
            </a:r>
            <a:r>
              <a:rPr lang="fi-FI" i="1" dirty="0" err="1"/>
              <a:t>für</a:t>
            </a:r>
            <a:r>
              <a:rPr lang="fi-FI" i="1" dirty="0"/>
              <a:t> </a:t>
            </a:r>
            <a:r>
              <a:rPr lang="fi-FI" i="1" dirty="0" err="1"/>
              <a:t>Wirtschaft</a:t>
            </a:r>
            <a:r>
              <a:rPr lang="fi-FI" i="1" dirty="0"/>
              <a:t> </a:t>
            </a:r>
            <a:r>
              <a:rPr lang="fi-FI" i="1" dirty="0" err="1"/>
              <a:t>und</a:t>
            </a:r>
            <a:r>
              <a:rPr lang="fi-FI" i="1" dirty="0"/>
              <a:t> </a:t>
            </a:r>
            <a:r>
              <a:rPr lang="fi-FI" i="1" dirty="0" err="1"/>
              <a:t>Verkehr</a:t>
            </a:r>
            <a:r>
              <a:rPr lang="fi-FI" dirty="0"/>
              <a:t>, 3(</a:t>
            </a:r>
            <a:r>
              <a:rPr lang="fi-FI" dirty="0" err="1"/>
              <a:t>January</a:t>
            </a:r>
            <a:r>
              <a:rPr lang="fi-FI" dirty="0"/>
              <a:t>).</a:t>
            </a:r>
          </a:p>
          <a:p>
            <a:r>
              <a:rPr lang="fi-FI" dirty="0"/>
              <a:t>Hietanen, J. (2014) ‘Helsingin pysäköintipolitiikka’, </a:t>
            </a:r>
            <a:r>
              <a:rPr lang="fi-FI" i="1" dirty="0"/>
              <a:t>Helsingin kaupunkisuunnitteluviraston liikennesuunnitteluosaston selvityksiä</a:t>
            </a:r>
            <a:r>
              <a:rPr lang="fi-FI" dirty="0"/>
              <a:t>, 1, p. 83.</a:t>
            </a:r>
          </a:p>
          <a:p>
            <a:r>
              <a:rPr lang="fi-FI" dirty="0"/>
              <a:t>Ingram, D. R. (1971) ‘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Concept</a:t>
            </a:r>
            <a:r>
              <a:rPr lang="fi-FI" dirty="0"/>
              <a:t> of Accessibility: A </a:t>
            </a:r>
            <a:r>
              <a:rPr lang="fi-FI" dirty="0" err="1"/>
              <a:t>Search</a:t>
            </a:r>
            <a:r>
              <a:rPr lang="fi-FI" dirty="0"/>
              <a:t> for an </a:t>
            </a:r>
            <a:r>
              <a:rPr lang="fi-FI" dirty="0" err="1"/>
              <a:t>Operational</a:t>
            </a:r>
            <a:r>
              <a:rPr lang="fi-FI" dirty="0"/>
              <a:t> </a:t>
            </a:r>
            <a:r>
              <a:rPr lang="fi-FI" dirty="0" err="1"/>
              <a:t>Form</a:t>
            </a:r>
            <a:r>
              <a:rPr lang="fi-FI" dirty="0"/>
              <a:t>’, </a:t>
            </a:r>
            <a:r>
              <a:rPr lang="fi-FI" i="1" dirty="0" err="1"/>
              <a:t>Regional</a:t>
            </a:r>
            <a:r>
              <a:rPr lang="fi-FI" i="1" dirty="0"/>
              <a:t> </a:t>
            </a:r>
            <a:r>
              <a:rPr lang="fi-FI" i="1" dirty="0" err="1"/>
              <a:t>Studies</a:t>
            </a:r>
            <a:r>
              <a:rPr lang="fi-FI" dirty="0"/>
              <a:t>. </a:t>
            </a:r>
            <a:r>
              <a:rPr lang="fi-FI" dirty="0" err="1"/>
              <a:t>Pergamon</a:t>
            </a:r>
            <a:r>
              <a:rPr lang="fi-FI" dirty="0"/>
              <a:t> Press, 5, </a:t>
            </a:r>
            <a:r>
              <a:rPr lang="fi-FI" dirty="0" err="1"/>
              <a:t>pp</a:t>
            </a:r>
            <a:r>
              <a:rPr lang="fi-FI" dirty="0"/>
              <a:t>. 101–107. </a:t>
            </a:r>
            <a:r>
              <a:rPr lang="fi-FI" dirty="0" err="1"/>
              <a:t>Available</a:t>
            </a:r>
            <a:r>
              <a:rPr lang="fi-FI" dirty="0"/>
              <a:t> at: http://</a:t>
            </a:r>
            <a:r>
              <a:rPr lang="fi-FI" dirty="0" err="1"/>
              <a:t>www.tandfonline.com</a:t>
            </a:r>
            <a:r>
              <a:rPr lang="fi-FI" dirty="0"/>
              <a:t>/</a:t>
            </a:r>
            <a:r>
              <a:rPr lang="fi-FI" dirty="0" err="1"/>
              <a:t>doi</a:t>
            </a:r>
            <a:r>
              <a:rPr lang="fi-FI" dirty="0"/>
              <a:t>/pdf/10.1080/09595237100185131 (</a:t>
            </a:r>
            <a:r>
              <a:rPr lang="fi-FI" dirty="0" err="1"/>
              <a:t>Accessed</a:t>
            </a:r>
            <a:r>
              <a:rPr lang="fi-FI" dirty="0"/>
              <a:t>: 29 August 2017).</a:t>
            </a:r>
          </a:p>
          <a:p>
            <a:r>
              <a:rPr lang="fi-FI" dirty="0"/>
              <a:t>Kalenoja, H. and Häyrynen, J.-P. (2003) </a:t>
            </a:r>
            <a:r>
              <a:rPr lang="fi-FI" i="1" dirty="0"/>
              <a:t>Keskustan pysäköinti osana liikennejärjestelmää - Tampereen keskustan pysäköintitutkimus</a:t>
            </a:r>
            <a:r>
              <a:rPr lang="fi-FI" dirty="0"/>
              <a:t>. </a:t>
            </a:r>
            <a:r>
              <a:rPr lang="fi-FI" dirty="0" err="1"/>
              <a:t>Available</a:t>
            </a:r>
            <a:r>
              <a:rPr lang="fi-FI" dirty="0"/>
              <a:t> at: http://</a:t>
            </a:r>
            <a:r>
              <a:rPr lang="fi-FI" dirty="0" err="1"/>
              <a:t>www.tut.fi</a:t>
            </a:r>
            <a:r>
              <a:rPr lang="fi-FI" dirty="0"/>
              <a:t>/</a:t>
            </a:r>
            <a:r>
              <a:rPr lang="fi-FI" dirty="0" err="1"/>
              <a:t>verne</a:t>
            </a:r>
            <a:r>
              <a:rPr lang="fi-FI" dirty="0"/>
              <a:t>/</a:t>
            </a:r>
            <a:r>
              <a:rPr lang="fi-FI" dirty="0" err="1"/>
              <a:t>wp-content</a:t>
            </a:r>
            <a:r>
              <a:rPr lang="fi-FI" dirty="0"/>
              <a:t>/</a:t>
            </a:r>
            <a:r>
              <a:rPr lang="fi-FI" dirty="0" err="1"/>
              <a:t>uploads</a:t>
            </a:r>
            <a:r>
              <a:rPr lang="fi-FI" dirty="0"/>
              <a:t>/%0Atampereen_keskustan_pysakointitutkimus.pdf.</a:t>
            </a:r>
          </a:p>
          <a:p>
            <a:r>
              <a:rPr lang="fi-FI" dirty="0" err="1"/>
              <a:t>Kwan</a:t>
            </a:r>
            <a:r>
              <a:rPr lang="fi-FI" dirty="0"/>
              <a:t>, M.-P. (1998) ‘</a:t>
            </a:r>
            <a:r>
              <a:rPr lang="fi-FI" dirty="0" err="1"/>
              <a:t>Space</a:t>
            </a:r>
            <a:r>
              <a:rPr lang="fi-FI" dirty="0"/>
              <a:t>-Time and </a:t>
            </a:r>
            <a:r>
              <a:rPr lang="fi-FI" dirty="0" err="1"/>
              <a:t>Integral</a:t>
            </a:r>
            <a:r>
              <a:rPr lang="fi-FI" dirty="0"/>
              <a:t> </a:t>
            </a:r>
            <a:r>
              <a:rPr lang="fi-FI" dirty="0" err="1"/>
              <a:t>Measures</a:t>
            </a:r>
            <a:r>
              <a:rPr lang="fi-FI" dirty="0"/>
              <a:t> of </a:t>
            </a:r>
            <a:r>
              <a:rPr lang="fi-FI" dirty="0" err="1"/>
              <a:t>Individual</a:t>
            </a:r>
            <a:r>
              <a:rPr lang="fi-FI" dirty="0"/>
              <a:t> Accessibility: A </a:t>
            </a:r>
            <a:r>
              <a:rPr lang="fi-FI" dirty="0" err="1"/>
              <a:t>Comparative</a:t>
            </a:r>
            <a:r>
              <a:rPr lang="fi-FI" dirty="0"/>
              <a:t> Analysis Using a Point-</a:t>
            </a:r>
            <a:r>
              <a:rPr lang="fi-FI" dirty="0" err="1"/>
              <a:t>based</a:t>
            </a:r>
            <a:r>
              <a:rPr lang="fi-FI" dirty="0"/>
              <a:t> Framework’, </a:t>
            </a:r>
            <a:r>
              <a:rPr lang="fi-FI" i="1" dirty="0" err="1"/>
              <a:t>Geographical</a:t>
            </a:r>
            <a:r>
              <a:rPr lang="fi-FI" i="1" dirty="0"/>
              <a:t> Analysis</a:t>
            </a:r>
            <a:r>
              <a:rPr lang="fi-FI" dirty="0"/>
              <a:t>, 30(3), </a:t>
            </a:r>
            <a:r>
              <a:rPr lang="fi-FI" dirty="0" err="1"/>
              <a:t>pp</a:t>
            </a:r>
            <a:r>
              <a:rPr lang="fi-FI" dirty="0"/>
              <a:t>. 191–216. </a:t>
            </a:r>
            <a:r>
              <a:rPr lang="fi-FI" dirty="0" err="1"/>
              <a:t>doi</a:t>
            </a:r>
            <a:r>
              <a:rPr lang="fi-FI" dirty="0"/>
              <a:t>: 10.1111/j.1538-4632.1998.tb00396.x.</a:t>
            </a:r>
          </a:p>
          <a:p>
            <a:r>
              <a:rPr lang="fi-FI" dirty="0"/>
              <a:t>Palomäki, H. (2011) </a:t>
            </a:r>
            <a:r>
              <a:rPr lang="fi-FI" i="1" dirty="0"/>
              <a:t>Asukkaiden pysäköintipaikkamäärien optimointi Helsingin esikaupunkialueilla</a:t>
            </a:r>
            <a:r>
              <a:rPr lang="fi-FI" dirty="0"/>
              <a:t>. Aalto-yliopisto, insinööritieteiden korkeakoulu.</a:t>
            </a:r>
          </a:p>
          <a:p>
            <a:r>
              <a:rPr lang="fi-FI" dirty="0" err="1"/>
              <a:t>Spiekermann</a:t>
            </a:r>
            <a:r>
              <a:rPr lang="fi-FI" dirty="0"/>
              <a:t>, K. and </a:t>
            </a:r>
            <a:r>
              <a:rPr lang="fi-FI" dirty="0" err="1"/>
              <a:t>Neubauer</a:t>
            </a:r>
            <a:r>
              <a:rPr lang="fi-FI" dirty="0"/>
              <a:t>, J. (2002) </a:t>
            </a:r>
            <a:r>
              <a:rPr lang="fi-FI" i="1" dirty="0"/>
              <a:t>European </a:t>
            </a:r>
            <a:r>
              <a:rPr lang="fi-FI" i="1" dirty="0" err="1"/>
              <a:t>accessibility</a:t>
            </a:r>
            <a:r>
              <a:rPr lang="fi-FI" i="1" dirty="0"/>
              <a:t> and </a:t>
            </a:r>
            <a:r>
              <a:rPr lang="fi-FI" i="1" dirty="0" err="1"/>
              <a:t>peripherality</a:t>
            </a:r>
            <a:r>
              <a:rPr lang="fi-FI" i="1" dirty="0"/>
              <a:t>: </a:t>
            </a:r>
            <a:r>
              <a:rPr lang="fi-FI" i="1" dirty="0" err="1"/>
              <a:t>Concepts</a:t>
            </a:r>
            <a:r>
              <a:rPr lang="fi-FI" i="1" dirty="0"/>
              <a:t>, </a:t>
            </a:r>
            <a:r>
              <a:rPr lang="fi-FI" i="1" dirty="0" err="1"/>
              <a:t>models</a:t>
            </a:r>
            <a:r>
              <a:rPr lang="fi-FI" i="1" dirty="0"/>
              <a:t> and </a:t>
            </a:r>
            <a:r>
              <a:rPr lang="fi-FI" i="1" dirty="0" err="1"/>
              <a:t>indicators</a:t>
            </a:r>
            <a:r>
              <a:rPr lang="fi-FI" dirty="0"/>
              <a:t>, </a:t>
            </a:r>
            <a:r>
              <a:rPr lang="fi-FI" i="1" dirty="0" err="1"/>
              <a:t>Nordregio</a:t>
            </a:r>
            <a:r>
              <a:rPr lang="fi-FI" i="1" dirty="0"/>
              <a:t> </a:t>
            </a:r>
            <a:r>
              <a:rPr lang="fi-FI" i="1" dirty="0" err="1"/>
              <a:t>Working</a:t>
            </a:r>
            <a:r>
              <a:rPr lang="fi-FI" i="1" dirty="0"/>
              <a:t> Paper</a:t>
            </a:r>
            <a:r>
              <a:rPr lang="fi-FI" dirty="0"/>
              <a:t>. </a:t>
            </a:r>
            <a:r>
              <a:rPr lang="fi-FI" dirty="0" err="1"/>
              <a:t>Available</a:t>
            </a:r>
            <a:r>
              <a:rPr lang="fi-FI" dirty="0"/>
              <a:t> at: http://</a:t>
            </a:r>
            <a:r>
              <a:rPr lang="fi-FI" dirty="0" err="1"/>
              <a:t>scholar.google.com</a:t>
            </a:r>
            <a:r>
              <a:rPr lang="fi-FI" dirty="0"/>
              <a:t>/</a:t>
            </a:r>
            <a:r>
              <a:rPr lang="fi-FI" dirty="0" err="1"/>
              <a:t>scholar?hl</a:t>
            </a:r>
            <a:r>
              <a:rPr lang="fi-FI" dirty="0"/>
              <a:t>=</a:t>
            </a:r>
            <a:r>
              <a:rPr lang="fi-FI" dirty="0" err="1"/>
              <a:t>en&amp;btnG</a:t>
            </a:r>
            <a:r>
              <a:rPr lang="fi-FI" dirty="0"/>
              <a:t>=</a:t>
            </a:r>
            <a:r>
              <a:rPr lang="fi-FI" dirty="0" err="1"/>
              <a:t>Search&amp;q</a:t>
            </a:r>
            <a:r>
              <a:rPr lang="fi-FI" dirty="0"/>
              <a:t>=</a:t>
            </a:r>
            <a:r>
              <a:rPr lang="fi-FI" dirty="0" err="1"/>
              <a:t>intitle:European+Accessibility+and+Peripherality</a:t>
            </a:r>
            <a:r>
              <a:rPr lang="fi-FI" dirty="0"/>
              <a:t>:+Concepts,+Models+and+Indicators#0.</a:t>
            </a:r>
          </a:p>
          <a:p>
            <a:r>
              <a:rPr lang="fi-FI" dirty="0" err="1"/>
              <a:t>Tobler</a:t>
            </a:r>
            <a:r>
              <a:rPr lang="fi-FI" dirty="0"/>
              <a:t>, W. R. (1970) ‘A Computer Movie </a:t>
            </a:r>
            <a:r>
              <a:rPr lang="fi-FI" dirty="0" err="1"/>
              <a:t>Simulating</a:t>
            </a:r>
            <a:r>
              <a:rPr lang="fi-FI" dirty="0"/>
              <a:t> Urban </a:t>
            </a:r>
            <a:r>
              <a:rPr lang="fi-FI" dirty="0" err="1"/>
              <a:t>Growth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Detroit </a:t>
            </a:r>
            <a:r>
              <a:rPr lang="fi-FI" dirty="0" err="1"/>
              <a:t>Region</a:t>
            </a:r>
            <a:r>
              <a:rPr lang="fi-FI" dirty="0"/>
              <a:t>’, in </a:t>
            </a:r>
            <a:r>
              <a:rPr lang="fi-FI" i="1" dirty="0" err="1"/>
              <a:t>Economic</a:t>
            </a:r>
            <a:r>
              <a:rPr lang="fi-FI" i="1" dirty="0"/>
              <a:t> </a:t>
            </a:r>
            <a:r>
              <a:rPr lang="fi-FI" i="1" dirty="0" err="1"/>
              <a:t>Geography</a:t>
            </a:r>
            <a:r>
              <a:rPr lang="fi-FI" dirty="0"/>
              <a:t>, </a:t>
            </a:r>
            <a:r>
              <a:rPr lang="fi-FI" dirty="0" err="1"/>
              <a:t>pp</a:t>
            </a:r>
            <a:r>
              <a:rPr lang="fi-FI" dirty="0"/>
              <a:t>. 234–240.</a:t>
            </a:r>
          </a:p>
          <a:p>
            <a:r>
              <a:rPr lang="fi-FI" dirty="0"/>
              <a:t>Toivonen, T. </a:t>
            </a:r>
            <a:r>
              <a:rPr lang="fi-FI" i="1" dirty="0"/>
              <a:t>et al.</a:t>
            </a:r>
            <a:r>
              <a:rPr lang="fi-FI" dirty="0"/>
              <a:t> (2014) ‘Joukkoliikenteellä, autolla ja kävellen: Avoin saavutettavuusaineisto pääkaupunkiseudulta’, </a:t>
            </a:r>
            <a:r>
              <a:rPr lang="fi-FI" i="1" dirty="0"/>
              <a:t>Terra</a:t>
            </a:r>
            <a:r>
              <a:rPr lang="fi-FI" dirty="0"/>
              <a:t>, 126(3), </a:t>
            </a:r>
            <a:r>
              <a:rPr lang="fi-FI" dirty="0" err="1"/>
              <a:t>pp</a:t>
            </a:r>
            <a:r>
              <a:rPr lang="fi-FI" dirty="0"/>
              <a:t>. 127–136. </a:t>
            </a:r>
            <a:r>
              <a:rPr lang="fi-FI" dirty="0" err="1"/>
              <a:t>Available</a:t>
            </a:r>
            <a:r>
              <a:rPr lang="fi-FI" dirty="0"/>
              <a:t> at: http://</a:t>
            </a:r>
            <a:r>
              <a:rPr lang="fi-FI" dirty="0" err="1"/>
              <a:t>www.helsinki.fi</a:t>
            </a:r>
            <a:r>
              <a:rPr lang="fi-FI" dirty="0"/>
              <a:t>/science/</a:t>
            </a:r>
            <a:r>
              <a:rPr lang="fi-FI" dirty="0" err="1"/>
              <a:t>accessibility</a:t>
            </a:r>
            <a:r>
              <a:rPr lang="fi-FI" dirty="0"/>
              <a:t>/</a:t>
            </a:r>
            <a:r>
              <a:rPr lang="fi-FI" dirty="0" err="1"/>
              <a:t>publications</a:t>
            </a:r>
            <a:r>
              <a:rPr lang="fi-FI" dirty="0"/>
              <a:t>/Toivonen_etal_2014_terra.pdf (</a:t>
            </a:r>
            <a:r>
              <a:rPr lang="fi-FI" dirty="0" err="1"/>
              <a:t>Accessed</a:t>
            </a:r>
            <a:r>
              <a:rPr lang="fi-FI" dirty="0"/>
              <a:t>: 18 </a:t>
            </a:r>
            <a:r>
              <a:rPr lang="fi-FI" dirty="0" err="1"/>
              <a:t>February</a:t>
            </a:r>
            <a:r>
              <a:rPr lang="fi-FI" dirty="0"/>
              <a:t> 2018).</a:t>
            </a:r>
          </a:p>
          <a:p>
            <a:r>
              <a:rPr lang="fi-FI" dirty="0"/>
              <a:t>Vanhapelto, T. (2017) </a:t>
            </a:r>
            <a:r>
              <a:rPr lang="fi-FI" i="1" dirty="0"/>
              <a:t>Pysäköintipolitiikan kokonaistaloudelliset vaikutukset</a:t>
            </a:r>
            <a:r>
              <a:rPr lang="fi-FI" dirty="0"/>
              <a:t>. Aalto-yliopisto.</a:t>
            </a:r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8434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</a:t>
            </a:r>
            <a:r>
              <a:rPr lang="fi-FI" dirty="0" err="1"/>
              <a:t>Introduction</a:t>
            </a:r>
            <a:endParaRPr lang="fi-FI" dirty="0"/>
          </a:p>
        </p:txBody>
      </p:sp>
      <p:pic>
        <p:nvPicPr>
          <p:cNvPr id="4" name="Sisällön paikkamerkki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51950" y="0"/>
            <a:ext cx="4740050" cy="3276600"/>
          </a:xfrm>
          <a:prstGeom prst="rect">
            <a:avLst/>
          </a:prstGeom>
        </p:spPr>
      </p:pic>
      <p:sp>
        <p:nvSpPr>
          <p:cNvPr id="5" name="Tekstiruutu 4"/>
          <p:cNvSpPr txBox="1"/>
          <p:nvPr/>
        </p:nvSpPr>
        <p:spPr>
          <a:xfrm>
            <a:off x="300790" y="1994836"/>
            <a:ext cx="66638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i-FI" sz="2000" dirty="0" err="1"/>
              <a:t>Helsinki’s</a:t>
            </a:r>
            <a:r>
              <a:rPr lang="fi-FI" sz="2000" dirty="0"/>
              <a:t> </a:t>
            </a:r>
            <a:r>
              <a:rPr lang="fi-FI" sz="2000" dirty="0" err="1"/>
              <a:t>objective</a:t>
            </a:r>
            <a:r>
              <a:rPr lang="fi-FI" sz="2000" dirty="0"/>
              <a:t> is to </a:t>
            </a:r>
            <a:r>
              <a:rPr lang="fi-FI" sz="2000" dirty="0" err="1"/>
              <a:t>move</a:t>
            </a:r>
            <a:r>
              <a:rPr lang="fi-FI" sz="2000" dirty="0"/>
              <a:t> </a:t>
            </a:r>
            <a:r>
              <a:rPr lang="fi-FI" sz="2000" dirty="0" err="1"/>
              <a:t>towards</a:t>
            </a:r>
            <a:r>
              <a:rPr lang="fi-FI" sz="2000" dirty="0"/>
              <a:t> an </a:t>
            </a:r>
            <a:r>
              <a:rPr lang="fi-FI" sz="2000" dirty="0" err="1"/>
              <a:t>areal</a:t>
            </a:r>
            <a:r>
              <a:rPr lang="fi-FI" sz="2000" dirty="0"/>
              <a:t> and market-</a:t>
            </a:r>
            <a:r>
              <a:rPr lang="fi-FI" sz="2000" dirty="0" err="1"/>
              <a:t>based</a:t>
            </a:r>
            <a:r>
              <a:rPr lang="fi-FI" sz="2000" dirty="0"/>
              <a:t> </a:t>
            </a:r>
            <a:r>
              <a:rPr lang="fi-FI" sz="2000" dirty="0" err="1"/>
              <a:t>parking</a:t>
            </a:r>
            <a:r>
              <a:rPr lang="fi-FI" sz="2000" dirty="0"/>
              <a:t> </a:t>
            </a:r>
            <a:r>
              <a:rPr lang="fi-FI" sz="2000" dirty="0" err="1"/>
              <a:t>system</a:t>
            </a:r>
            <a:r>
              <a:rPr lang="fi-FI" sz="2000" dirty="0"/>
              <a:t> in </a:t>
            </a:r>
            <a:r>
              <a:rPr lang="fi-FI" sz="2000" dirty="0" err="1"/>
              <a:t>order</a:t>
            </a:r>
            <a:r>
              <a:rPr lang="fi-FI" sz="2000" dirty="0"/>
              <a:t> to </a:t>
            </a:r>
            <a:r>
              <a:rPr lang="fi-FI" sz="2000" dirty="0" err="1"/>
              <a:t>densify</a:t>
            </a:r>
            <a:r>
              <a:rPr lang="fi-FI" sz="2000" dirty="0"/>
              <a:t> </a:t>
            </a:r>
            <a:r>
              <a:rPr lang="fi-FI" sz="2000" dirty="0" err="1"/>
              <a:t>urban</a:t>
            </a:r>
            <a:r>
              <a:rPr lang="fi-FI" sz="2000" dirty="0"/>
              <a:t> </a:t>
            </a:r>
            <a:r>
              <a:rPr lang="fi-FI" sz="2000" dirty="0" err="1"/>
              <a:t>structure</a:t>
            </a:r>
            <a:r>
              <a:rPr lang="fi-FI" sz="2000" dirty="0"/>
              <a:t> and to </a:t>
            </a:r>
            <a:r>
              <a:rPr lang="fi-FI" sz="2000" dirty="0" err="1"/>
              <a:t>restrain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growth</a:t>
            </a:r>
            <a:r>
              <a:rPr lang="fi-FI" sz="2000" dirty="0"/>
              <a:t> in </a:t>
            </a:r>
            <a:r>
              <a:rPr lang="fi-FI" sz="2000" dirty="0" err="1"/>
              <a:t>housing</a:t>
            </a:r>
            <a:r>
              <a:rPr lang="fi-FI" sz="2000" dirty="0"/>
              <a:t> </a:t>
            </a:r>
            <a:r>
              <a:rPr lang="fi-FI" sz="2000" dirty="0" err="1"/>
              <a:t>prices</a:t>
            </a:r>
            <a:endParaRPr lang="fi-FI" sz="20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aim</a:t>
            </a:r>
            <a:r>
              <a:rPr lang="fi-FI" sz="2000" dirty="0"/>
              <a:t> of </a:t>
            </a: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thesis</a:t>
            </a:r>
            <a:r>
              <a:rPr lang="fi-FI" sz="2000" dirty="0"/>
              <a:t> is to </a:t>
            </a:r>
            <a:r>
              <a:rPr lang="fi-FI" sz="2000" dirty="0" err="1"/>
              <a:t>use</a:t>
            </a:r>
            <a:r>
              <a:rPr lang="fi-FI" sz="2000" dirty="0"/>
              <a:t> </a:t>
            </a:r>
            <a:r>
              <a:rPr lang="fi-FI" sz="2000" dirty="0" err="1"/>
              <a:t>accessibility</a:t>
            </a:r>
            <a:r>
              <a:rPr lang="fi-FI" sz="2000" dirty="0"/>
              <a:t> </a:t>
            </a:r>
            <a:r>
              <a:rPr lang="fi-FI" sz="2000" dirty="0" err="1"/>
              <a:t>measures</a:t>
            </a:r>
            <a:r>
              <a:rPr lang="fi-FI" sz="2000" dirty="0"/>
              <a:t>: 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i-FI" sz="2000" dirty="0"/>
              <a:t>for </a:t>
            </a:r>
            <a:r>
              <a:rPr lang="en-GB" sz="2000" dirty="0"/>
              <a:t>identifying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areas</a:t>
            </a:r>
            <a:r>
              <a:rPr lang="fi-FI" sz="2000" dirty="0"/>
              <a:t> </a:t>
            </a:r>
            <a:r>
              <a:rPr lang="fi-FI" sz="2000" dirty="0" err="1"/>
              <a:t>where</a:t>
            </a:r>
            <a:r>
              <a:rPr lang="fi-FI" sz="2000" dirty="0"/>
              <a:t> a </a:t>
            </a:r>
            <a:r>
              <a:rPr lang="fi-FI" sz="2000" dirty="0" err="1"/>
              <a:t>good</a:t>
            </a:r>
            <a:r>
              <a:rPr lang="fi-FI" sz="2000" dirty="0"/>
              <a:t> </a:t>
            </a:r>
            <a:r>
              <a:rPr lang="fi-FI" sz="2000" dirty="0" err="1"/>
              <a:t>public</a:t>
            </a:r>
            <a:r>
              <a:rPr lang="fi-FI" sz="2000" dirty="0"/>
              <a:t> </a:t>
            </a:r>
            <a:r>
              <a:rPr lang="fi-FI" sz="2000" dirty="0" err="1"/>
              <a:t>transportation</a:t>
            </a:r>
            <a:r>
              <a:rPr lang="fi-FI" sz="2000" dirty="0"/>
              <a:t> </a:t>
            </a:r>
            <a:r>
              <a:rPr lang="fi-FI" sz="2000" dirty="0" err="1"/>
              <a:t>system</a:t>
            </a:r>
            <a:r>
              <a:rPr lang="fi-FI" sz="2000" dirty="0"/>
              <a:t> and </a:t>
            </a:r>
            <a:r>
              <a:rPr lang="fi-FI" sz="2000" dirty="0" err="1"/>
              <a:t>good</a:t>
            </a:r>
            <a:r>
              <a:rPr lang="fi-FI" sz="2000" dirty="0"/>
              <a:t> </a:t>
            </a:r>
            <a:r>
              <a:rPr lang="fi-FI" sz="2000" dirty="0" err="1"/>
              <a:t>walking</a:t>
            </a:r>
            <a:r>
              <a:rPr lang="fi-FI" sz="2000" dirty="0"/>
              <a:t> and </a:t>
            </a:r>
            <a:r>
              <a:rPr lang="fi-FI" sz="2000" dirty="0" err="1"/>
              <a:t>cycling</a:t>
            </a:r>
            <a:r>
              <a:rPr lang="fi-FI" sz="2000" dirty="0"/>
              <a:t> </a:t>
            </a:r>
            <a:r>
              <a:rPr lang="fi-FI" sz="2000" dirty="0" err="1"/>
              <a:t>accessibility</a:t>
            </a:r>
            <a:r>
              <a:rPr lang="fi-FI" sz="2000" dirty="0"/>
              <a:t> </a:t>
            </a:r>
            <a:r>
              <a:rPr lang="fi-FI" sz="2000" dirty="0" err="1"/>
              <a:t>allows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planning</a:t>
            </a:r>
            <a:r>
              <a:rPr lang="fi-FI" sz="2000" dirty="0"/>
              <a:t> of </a:t>
            </a:r>
            <a:r>
              <a:rPr lang="fi-FI" sz="2000" dirty="0" err="1"/>
              <a:t>less</a:t>
            </a:r>
            <a:r>
              <a:rPr lang="fi-FI" sz="2000" dirty="0"/>
              <a:t> </a:t>
            </a:r>
            <a:r>
              <a:rPr lang="fi-FI" sz="2000" dirty="0" err="1"/>
              <a:t>parking</a:t>
            </a:r>
            <a:r>
              <a:rPr lang="fi-FI" sz="2000" dirty="0"/>
              <a:t> </a:t>
            </a:r>
            <a:r>
              <a:rPr lang="fi-FI" sz="2000" dirty="0" err="1"/>
              <a:t>spaces</a:t>
            </a:r>
            <a:r>
              <a:rPr lang="fi-FI" sz="2000" dirty="0"/>
              <a:t> in </a:t>
            </a:r>
            <a:r>
              <a:rPr lang="fi-FI" sz="2000" dirty="0" err="1"/>
              <a:t>new</a:t>
            </a:r>
            <a:r>
              <a:rPr lang="fi-FI" sz="2000" dirty="0"/>
              <a:t> </a:t>
            </a:r>
            <a:r>
              <a:rPr lang="fi-FI" sz="2000" dirty="0" err="1"/>
              <a:t>housing</a:t>
            </a:r>
            <a:r>
              <a:rPr lang="fi-FI" sz="2000" dirty="0"/>
              <a:t> </a:t>
            </a:r>
            <a:r>
              <a:rPr lang="fi-FI" sz="2000" dirty="0" err="1"/>
              <a:t>areas</a:t>
            </a:r>
            <a:r>
              <a:rPr lang="fi-FI" sz="2000" dirty="0"/>
              <a:t> and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i-FI" sz="2000" dirty="0"/>
              <a:t>for </a:t>
            </a:r>
            <a:r>
              <a:rPr lang="fi-FI" sz="2000" dirty="0" err="1"/>
              <a:t>assessing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pressure</a:t>
            </a:r>
            <a:r>
              <a:rPr lang="fi-FI" sz="2000" dirty="0"/>
              <a:t> on </a:t>
            </a:r>
            <a:r>
              <a:rPr lang="fi-FI" sz="2000" dirty="0" err="1"/>
              <a:t>parking</a:t>
            </a:r>
            <a:r>
              <a:rPr lang="fi-FI" sz="2000" dirty="0"/>
              <a:t> </a:t>
            </a:r>
            <a:r>
              <a:rPr lang="fi-FI" sz="2000" dirty="0" err="1"/>
              <a:t>spaces</a:t>
            </a:r>
            <a:r>
              <a:rPr lang="fi-FI" sz="2000" dirty="0"/>
              <a:t> (</a:t>
            </a:r>
            <a:r>
              <a:rPr lang="fi-FI" sz="2000" dirty="0" err="1"/>
              <a:t>parking</a:t>
            </a:r>
            <a:r>
              <a:rPr lang="fi-FI" sz="2000" dirty="0"/>
              <a:t> </a:t>
            </a:r>
            <a:r>
              <a:rPr lang="fi-FI" sz="2000" dirty="0" err="1"/>
              <a:t>fee</a:t>
            </a:r>
            <a:r>
              <a:rPr lang="fi-FI" sz="2000" dirty="0"/>
              <a:t> </a:t>
            </a:r>
            <a:r>
              <a:rPr lang="fi-FI" sz="2000" dirty="0" err="1"/>
              <a:t>areas</a:t>
            </a:r>
            <a:r>
              <a:rPr lang="fi-FI" sz="2000" dirty="0"/>
              <a:t>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thesis</a:t>
            </a:r>
            <a:r>
              <a:rPr lang="fi-FI" sz="2000" dirty="0"/>
              <a:t> </a:t>
            </a:r>
            <a:r>
              <a:rPr lang="fi-FI" sz="2000" dirty="0" err="1"/>
              <a:t>also</a:t>
            </a:r>
            <a:r>
              <a:rPr lang="fi-FI" sz="2000" dirty="0"/>
              <a:t> </a:t>
            </a:r>
            <a:r>
              <a:rPr lang="fi-FI" sz="2000" dirty="0" err="1"/>
              <a:t>aims</a:t>
            </a:r>
            <a:r>
              <a:rPr lang="fi-FI" sz="2000" dirty="0"/>
              <a:t> to </a:t>
            </a:r>
            <a:r>
              <a:rPr lang="fi-FI" sz="2000" dirty="0" err="1"/>
              <a:t>model</a:t>
            </a:r>
            <a:r>
              <a:rPr lang="fi-FI" sz="2000" dirty="0"/>
              <a:t> </a:t>
            </a:r>
            <a:r>
              <a:rPr lang="fi-FI" sz="2000" dirty="0" err="1"/>
              <a:t>cycling</a:t>
            </a:r>
            <a:r>
              <a:rPr lang="fi-FI" sz="2000" dirty="0"/>
              <a:t> </a:t>
            </a:r>
            <a:r>
              <a:rPr lang="fi-FI" sz="2000" dirty="0" err="1"/>
              <a:t>accessibility</a:t>
            </a:r>
            <a:r>
              <a:rPr lang="fi-FI" sz="2000" dirty="0"/>
              <a:t> in </a:t>
            </a:r>
            <a:r>
              <a:rPr lang="fi-FI" sz="2000" dirty="0" err="1"/>
              <a:t>order</a:t>
            </a:r>
            <a:r>
              <a:rPr lang="fi-FI" sz="2000" dirty="0"/>
              <a:t> to </a:t>
            </a:r>
            <a:r>
              <a:rPr lang="fi-FI" sz="2000" dirty="0" err="1"/>
              <a:t>identify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areas</a:t>
            </a:r>
            <a:r>
              <a:rPr lang="fi-FI" sz="2000" dirty="0"/>
              <a:t> </a:t>
            </a:r>
            <a:r>
              <a:rPr lang="fi-FI" sz="2000" dirty="0" err="1"/>
              <a:t>where</a:t>
            </a:r>
            <a:r>
              <a:rPr lang="fi-FI" sz="2000" dirty="0"/>
              <a:t> </a:t>
            </a:r>
            <a:r>
              <a:rPr lang="fi-FI" sz="2000" dirty="0" err="1"/>
              <a:t>bicycle</a:t>
            </a:r>
            <a:r>
              <a:rPr lang="fi-FI" sz="2000" dirty="0"/>
              <a:t> </a:t>
            </a:r>
            <a:r>
              <a:rPr lang="fi-FI" sz="2000" dirty="0" err="1"/>
              <a:t>parking</a:t>
            </a:r>
            <a:r>
              <a:rPr lang="fi-FI" sz="2000" dirty="0"/>
              <a:t> is </a:t>
            </a:r>
            <a:r>
              <a:rPr lang="fi-FI" sz="2000" dirty="0" err="1"/>
              <a:t>most</a:t>
            </a:r>
            <a:r>
              <a:rPr lang="fi-FI" sz="2000" dirty="0"/>
              <a:t> </a:t>
            </a:r>
            <a:r>
              <a:rPr lang="fi-FI" sz="2000" dirty="0" err="1"/>
              <a:t>urgently</a:t>
            </a:r>
            <a:r>
              <a:rPr lang="fi-FI" sz="2000" dirty="0"/>
              <a:t> </a:t>
            </a:r>
            <a:r>
              <a:rPr lang="fi-FI" sz="2000" dirty="0" err="1"/>
              <a:t>needed</a:t>
            </a:r>
            <a:endParaRPr lang="fi-FI" sz="2000" dirty="0"/>
          </a:p>
        </p:txBody>
      </p:sp>
      <p:sp>
        <p:nvSpPr>
          <p:cNvPr id="3" name="Tekstiruutu 2"/>
          <p:cNvSpPr txBox="1"/>
          <p:nvPr/>
        </p:nvSpPr>
        <p:spPr>
          <a:xfrm>
            <a:off x="7451950" y="3284220"/>
            <a:ext cx="526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Areal</a:t>
            </a:r>
            <a:r>
              <a:rPr lang="fi-FI" dirty="0"/>
              <a:t> division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standard</a:t>
            </a:r>
            <a:endParaRPr lang="fi-FI" dirty="0"/>
          </a:p>
        </p:txBody>
      </p:sp>
      <p:pic>
        <p:nvPicPr>
          <p:cNvPr id="6" name="Kuva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265" y="3794760"/>
            <a:ext cx="1917735" cy="2938053"/>
          </a:xfrm>
          <a:prstGeom prst="rect">
            <a:avLst/>
          </a:prstGeom>
        </p:spPr>
      </p:pic>
      <p:sp>
        <p:nvSpPr>
          <p:cNvPr id="7" name="Tekstiruutu 6"/>
          <p:cNvSpPr txBox="1"/>
          <p:nvPr/>
        </p:nvSpPr>
        <p:spPr>
          <a:xfrm>
            <a:off x="8453085" y="6363481"/>
            <a:ext cx="182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fee</a:t>
            </a:r>
            <a:r>
              <a:rPr lang="fi-FI" dirty="0"/>
              <a:t> </a:t>
            </a:r>
            <a:r>
              <a:rPr lang="fi-FI" dirty="0" err="1"/>
              <a:t>areas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5787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</a:t>
            </a:r>
            <a:r>
              <a:rPr lang="fi-FI" dirty="0" err="1"/>
              <a:t>Introduction</a:t>
            </a:r>
            <a:endParaRPr lang="fi-FI" dirty="0"/>
          </a:p>
        </p:txBody>
      </p:sp>
      <p:pic>
        <p:nvPicPr>
          <p:cNvPr id="4" name="Sisällön paikkamerkki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8635" y="0"/>
            <a:ext cx="6533365" cy="4516244"/>
          </a:xfrm>
          <a:prstGeom prst="rect">
            <a:avLst/>
          </a:prstGeom>
        </p:spPr>
      </p:pic>
      <p:sp>
        <p:nvSpPr>
          <p:cNvPr id="5" name="Tekstiruutu 4"/>
          <p:cNvSpPr txBox="1"/>
          <p:nvPr/>
        </p:nvSpPr>
        <p:spPr>
          <a:xfrm>
            <a:off x="311941" y="1823199"/>
            <a:ext cx="5062947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i-FI" sz="1600" dirty="0" err="1"/>
              <a:t>Current</a:t>
            </a:r>
            <a:r>
              <a:rPr lang="fi-FI" sz="1600" dirty="0"/>
              <a:t> </a:t>
            </a:r>
            <a:r>
              <a:rPr lang="fi-FI" sz="1600" dirty="0" err="1"/>
              <a:t>parking</a:t>
            </a:r>
            <a:r>
              <a:rPr lang="fi-FI" sz="1600" dirty="0"/>
              <a:t> </a:t>
            </a:r>
            <a:r>
              <a:rPr lang="fi-FI" sz="1600" dirty="0" err="1"/>
              <a:t>place</a:t>
            </a:r>
            <a:r>
              <a:rPr lang="fi-FI" sz="1600" dirty="0"/>
              <a:t> </a:t>
            </a:r>
            <a:r>
              <a:rPr lang="fi-FI" sz="1600" dirty="0" err="1"/>
              <a:t>standard</a:t>
            </a:r>
            <a:r>
              <a:rPr lang="fi-FI" sz="1600" dirty="0"/>
              <a:t> for </a:t>
            </a:r>
            <a:r>
              <a:rPr lang="fi-FI" sz="1600" dirty="0" err="1"/>
              <a:t>new</a:t>
            </a:r>
            <a:r>
              <a:rPr lang="fi-FI" sz="1600" dirty="0"/>
              <a:t> </a:t>
            </a:r>
            <a:r>
              <a:rPr lang="fi-FI" sz="1600" dirty="0" err="1"/>
              <a:t>housing</a:t>
            </a:r>
            <a:r>
              <a:rPr lang="fi-FI" sz="1600" dirty="0"/>
              <a:t> (Helsingin kaupunki 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600" dirty="0"/>
              <a:t>Area I: 1 </a:t>
            </a:r>
            <a:r>
              <a:rPr lang="fi-FI" sz="1600" dirty="0" err="1"/>
              <a:t>pp</a:t>
            </a:r>
            <a:r>
              <a:rPr lang="fi-FI" sz="1600" dirty="0"/>
              <a:t>/150 m2 </a:t>
            </a:r>
            <a:r>
              <a:rPr lang="fi-FI" sz="1600" dirty="0" err="1"/>
              <a:t>gross</a:t>
            </a:r>
            <a:r>
              <a:rPr lang="fi-FI" sz="1600" dirty="0"/>
              <a:t> </a:t>
            </a:r>
            <a:r>
              <a:rPr lang="fi-FI" sz="1600" dirty="0" err="1"/>
              <a:t>floor</a:t>
            </a:r>
            <a:r>
              <a:rPr lang="fi-FI" sz="1600" dirty="0"/>
              <a:t> </a:t>
            </a:r>
            <a:r>
              <a:rPr lang="fi-FI" sz="1600" dirty="0" err="1"/>
              <a:t>area</a:t>
            </a:r>
            <a:endParaRPr lang="fi-FI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600" dirty="0"/>
              <a:t>Area II: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sz="1600" dirty="0"/>
              <a:t>1 </a:t>
            </a:r>
            <a:r>
              <a:rPr lang="fi-FI" sz="1600" dirty="0" err="1"/>
              <a:t>pp</a:t>
            </a:r>
            <a:r>
              <a:rPr lang="fi-FI" sz="1600" dirty="0"/>
              <a:t> / 135 m2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sz="1600" dirty="0"/>
              <a:t>If </a:t>
            </a:r>
            <a:r>
              <a:rPr lang="fi-FI" sz="1600" dirty="0" err="1"/>
              <a:t>distance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next</a:t>
            </a:r>
            <a:r>
              <a:rPr lang="fi-FI" sz="1600" dirty="0"/>
              <a:t> </a:t>
            </a:r>
            <a:r>
              <a:rPr lang="fi-FI" sz="1600" dirty="0" err="1"/>
              <a:t>rail</a:t>
            </a:r>
            <a:r>
              <a:rPr lang="fi-FI" sz="1600" dirty="0"/>
              <a:t> </a:t>
            </a:r>
            <a:r>
              <a:rPr lang="fi-FI" sz="1600" dirty="0" err="1"/>
              <a:t>station</a:t>
            </a:r>
            <a:r>
              <a:rPr lang="fi-FI" sz="1600" dirty="0"/>
              <a:t> (metro/</a:t>
            </a:r>
            <a:r>
              <a:rPr lang="fi-FI" sz="1600" dirty="0" err="1"/>
              <a:t>train</a:t>
            </a:r>
            <a:r>
              <a:rPr lang="fi-FI" sz="1600" dirty="0"/>
              <a:t>) is </a:t>
            </a:r>
            <a:r>
              <a:rPr lang="fi-FI" sz="1600" dirty="0" err="1"/>
              <a:t>less</a:t>
            </a:r>
            <a:r>
              <a:rPr lang="fi-FI" sz="1600" dirty="0"/>
              <a:t> </a:t>
            </a:r>
            <a:r>
              <a:rPr lang="fi-FI" sz="1600" dirty="0" err="1"/>
              <a:t>than</a:t>
            </a:r>
            <a:r>
              <a:rPr lang="fi-FI" sz="1600" dirty="0"/>
              <a:t> 400m </a:t>
            </a:r>
            <a:r>
              <a:rPr lang="fi-FI" sz="1600" dirty="0">
                <a:sym typeface="Wingdings" pitchFamily="2" charset="2"/>
              </a:rPr>
              <a:t> 1 </a:t>
            </a:r>
            <a:r>
              <a:rPr lang="fi-FI" sz="1600" dirty="0" err="1">
                <a:sym typeface="Wingdings" pitchFamily="2" charset="2"/>
              </a:rPr>
              <a:t>pp</a:t>
            </a:r>
            <a:r>
              <a:rPr lang="fi-FI" sz="1600" dirty="0">
                <a:sym typeface="Wingdings" pitchFamily="2" charset="2"/>
              </a:rPr>
              <a:t> / 145 m2</a:t>
            </a:r>
            <a:endParaRPr lang="fi-FI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600" dirty="0"/>
              <a:t>Area III: 1 </a:t>
            </a:r>
            <a:r>
              <a:rPr lang="fi-FI" sz="1600" dirty="0" err="1"/>
              <a:t>pp</a:t>
            </a:r>
            <a:r>
              <a:rPr lang="fi-FI" sz="1600" dirty="0"/>
              <a:t> / 100 m2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sz="1600" dirty="0" err="1"/>
              <a:t>Distance</a:t>
            </a:r>
            <a:r>
              <a:rPr lang="fi-FI" sz="1600" dirty="0"/>
              <a:t> to a </a:t>
            </a:r>
            <a:r>
              <a:rPr lang="fi-FI" sz="1600" dirty="0" err="1"/>
              <a:t>rail</a:t>
            </a:r>
            <a:r>
              <a:rPr lang="fi-FI" sz="1600" dirty="0"/>
              <a:t> </a:t>
            </a:r>
            <a:r>
              <a:rPr lang="fi-FI" sz="1600" dirty="0" err="1"/>
              <a:t>station</a:t>
            </a:r>
            <a:r>
              <a:rPr lang="fi-FI" sz="1600" dirty="0"/>
              <a:t> </a:t>
            </a:r>
            <a:r>
              <a:rPr lang="fi-FI" sz="1600" dirty="0" err="1"/>
              <a:t>less</a:t>
            </a:r>
            <a:r>
              <a:rPr lang="fi-FI" sz="1600" dirty="0"/>
              <a:t> </a:t>
            </a:r>
            <a:r>
              <a:rPr lang="fi-FI" sz="1600" dirty="0" err="1"/>
              <a:t>than</a:t>
            </a:r>
            <a:r>
              <a:rPr lang="fi-FI" sz="1600" dirty="0"/>
              <a:t> 300 m </a:t>
            </a:r>
            <a:r>
              <a:rPr lang="fi-FI" sz="1600" dirty="0">
                <a:sym typeface="Wingdings" pitchFamily="2" charset="2"/>
              </a:rPr>
              <a:t> 1 </a:t>
            </a:r>
            <a:r>
              <a:rPr lang="fi-FI" sz="1600" dirty="0" err="1">
                <a:sym typeface="Wingdings" pitchFamily="2" charset="2"/>
              </a:rPr>
              <a:t>pp</a:t>
            </a:r>
            <a:r>
              <a:rPr lang="fi-FI" sz="1600" dirty="0">
                <a:sym typeface="Wingdings" pitchFamily="2" charset="2"/>
              </a:rPr>
              <a:t>/ 140 m2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sz="1600" dirty="0" err="1"/>
              <a:t>Distance</a:t>
            </a:r>
            <a:r>
              <a:rPr lang="fi-FI" sz="1600" dirty="0"/>
              <a:t> to a </a:t>
            </a:r>
            <a:r>
              <a:rPr lang="fi-FI" sz="1600" dirty="0" err="1"/>
              <a:t>rail</a:t>
            </a:r>
            <a:r>
              <a:rPr lang="fi-FI" sz="1600" dirty="0"/>
              <a:t> </a:t>
            </a:r>
            <a:r>
              <a:rPr lang="fi-FI" sz="1600" dirty="0" err="1"/>
              <a:t>station</a:t>
            </a:r>
            <a:r>
              <a:rPr lang="fi-FI" sz="1600" dirty="0"/>
              <a:t> 300-600 m </a:t>
            </a:r>
            <a:r>
              <a:rPr lang="fi-FI" sz="1600" dirty="0" err="1"/>
              <a:t>or</a:t>
            </a:r>
            <a:r>
              <a:rPr lang="fi-FI" sz="1600" dirty="0"/>
              <a:t> to a </a:t>
            </a:r>
            <a:r>
              <a:rPr lang="fi-FI" sz="1600" dirty="0" err="1"/>
              <a:t>light</a:t>
            </a:r>
            <a:r>
              <a:rPr lang="fi-FI" sz="1600" dirty="0"/>
              <a:t> </a:t>
            </a:r>
            <a:r>
              <a:rPr lang="fi-FI" sz="1600" dirty="0" err="1"/>
              <a:t>rail</a:t>
            </a:r>
            <a:r>
              <a:rPr lang="fi-FI" sz="1600" dirty="0"/>
              <a:t> stop </a:t>
            </a:r>
            <a:r>
              <a:rPr lang="fi-FI" sz="1600" dirty="0" err="1"/>
              <a:t>less</a:t>
            </a:r>
            <a:r>
              <a:rPr lang="fi-FI" sz="1600" dirty="0"/>
              <a:t> </a:t>
            </a:r>
            <a:r>
              <a:rPr lang="fi-FI" sz="1600" dirty="0" err="1"/>
              <a:t>than</a:t>
            </a:r>
            <a:r>
              <a:rPr lang="fi-FI" sz="1600" dirty="0"/>
              <a:t> 600 m </a:t>
            </a:r>
            <a:r>
              <a:rPr lang="fi-FI" sz="1600" dirty="0">
                <a:sym typeface="Wingdings" pitchFamily="2" charset="2"/>
              </a:rPr>
              <a:t> 1 </a:t>
            </a:r>
            <a:r>
              <a:rPr lang="fi-FI" sz="1600" dirty="0" err="1">
                <a:sym typeface="Wingdings" pitchFamily="2" charset="2"/>
              </a:rPr>
              <a:t>pp</a:t>
            </a:r>
            <a:r>
              <a:rPr lang="fi-FI" sz="1600" dirty="0">
                <a:sym typeface="Wingdings" pitchFamily="2" charset="2"/>
              </a:rPr>
              <a:t>/ 130 m2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sz="1600" dirty="0" err="1"/>
              <a:t>Distance</a:t>
            </a:r>
            <a:r>
              <a:rPr lang="fi-FI" sz="1600" dirty="0"/>
              <a:t> to a </a:t>
            </a:r>
            <a:r>
              <a:rPr lang="fi-FI" sz="1600" dirty="0" err="1"/>
              <a:t>rail</a:t>
            </a:r>
            <a:r>
              <a:rPr lang="fi-FI" sz="1600" dirty="0"/>
              <a:t> </a:t>
            </a:r>
            <a:r>
              <a:rPr lang="fi-FI" sz="1600" dirty="0" err="1"/>
              <a:t>station</a:t>
            </a:r>
            <a:r>
              <a:rPr lang="fi-FI" sz="1600" dirty="0"/>
              <a:t> 600-900 m </a:t>
            </a:r>
            <a:r>
              <a:rPr lang="fi-FI" sz="1600" dirty="0">
                <a:sym typeface="Wingdings" pitchFamily="2" charset="2"/>
              </a:rPr>
              <a:t> 1 </a:t>
            </a:r>
            <a:r>
              <a:rPr lang="fi-FI" sz="1600" dirty="0" err="1">
                <a:sym typeface="Wingdings" pitchFamily="2" charset="2"/>
              </a:rPr>
              <a:t>pp</a:t>
            </a:r>
            <a:r>
              <a:rPr lang="fi-FI" sz="1600" dirty="0">
                <a:sym typeface="Wingdings" pitchFamily="2" charset="2"/>
              </a:rPr>
              <a:t>/ 110 m2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i-FI" sz="1600" dirty="0" err="1">
                <a:sym typeface="Wingdings" pitchFamily="2" charset="2"/>
              </a:rPr>
              <a:t>Distance</a:t>
            </a:r>
            <a:r>
              <a:rPr lang="fi-FI" sz="1600" dirty="0">
                <a:sym typeface="Wingdings" pitchFamily="2" charset="2"/>
              </a:rPr>
              <a:t> to a stop of </a:t>
            </a:r>
            <a:r>
              <a:rPr lang="fi-FI" sz="1600" dirty="0" err="1">
                <a:sym typeface="Wingdings" pitchFamily="2" charset="2"/>
              </a:rPr>
              <a:t>the</a:t>
            </a:r>
            <a:r>
              <a:rPr lang="fi-FI" sz="1600" dirty="0">
                <a:sym typeface="Wingdings" pitchFamily="2" charset="2"/>
              </a:rPr>
              <a:t> </a:t>
            </a:r>
            <a:r>
              <a:rPr lang="fi-FI" sz="1600" dirty="0" err="1">
                <a:sym typeface="Wingdings" pitchFamily="2" charset="2"/>
              </a:rPr>
              <a:t>bus</a:t>
            </a:r>
            <a:r>
              <a:rPr lang="fi-FI" sz="1600" dirty="0">
                <a:sym typeface="Wingdings" pitchFamily="2" charset="2"/>
              </a:rPr>
              <a:t> </a:t>
            </a:r>
            <a:r>
              <a:rPr lang="fi-FI" sz="1600" dirty="0" err="1">
                <a:sym typeface="Wingdings" pitchFamily="2" charset="2"/>
              </a:rPr>
              <a:t>line</a:t>
            </a:r>
            <a:r>
              <a:rPr lang="fi-FI" sz="1600" dirty="0">
                <a:sym typeface="Wingdings" pitchFamily="2" charset="2"/>
              </a:rPr>
              <a:t> 560 </a:t>
            </a:r>
            <a:r>
              <a:rPr lang="fi-FI" sz="1600" dirty="0" err="1">
                <a:sym typeface="Wingdings" pitchFamily="2" charset="2"/>
              </a:rPr>
              <a:t>less</a:t>
            </a:r>
            <a:r>
              <a:rPr lang="fi-FI" sz="1600" dirty="0">
                <a:sym typeface="Wingdings" pitchFamily="2" charset="2"/>
              </a:rPr>
              <a:t> </a:t>
            </a:r>
            <a:r>
              <a:rPr lang="fi-FI" sz="1600" dirty="0" err="1">
                <a:sym typeface="Wingdings" pitchFamily="2" charset="2"/>
              </a:rPr>
              <a:t>than</a:t>
            </a:r>
            <a:r>
              <a:rPr lang="fi-FI" sz="1600" dirty="0">
                <a:sym typeface="Wingdings" pitchFamily="2" charset="2"/>
              </a:rPr>
              <a:t> 600 m  1 </a:t>
            </a:r>
            <a:r>
              <a:rPr lang="fi-FI" sz="1600" dirty="0" err="1">
                <a:sym typeface="Wingdings" pitchFamily="2" charset="2"/>
              </a:rPr>
              <a:t>pp</a:t>
            </a:r>
            <a:r>
              <a:rPr lang="fi-FI" sz="1600" dirty="0">
                <a:sym typeface="Wingdings" pitchFamily="2" charset="2"/>
              </a:rPr>
              <a:t>/ 120 m2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i-FI" sz="16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i-FI" sz="16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i-FI" sz="1600" dirty="0"/>
          </a:p>
        </p:txBody>
      </p:sp>
      <p:sp>
        <p:nvSpPr>
          <p:cNvPr id="3" name="Tekstiruutu 2"/>
          <p:cNvSpPr txBox="1"/>
          <p:nvPr/>
        </p:nvSpPr>
        <p:spPr>
          <a:xfrm>
            <a:off x="5901931" y="4516244"/>
            <a:ext cx="526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Areal</a:t>
            </a:r>
            <a:r>
              <a:rPr lang="fi-FI" dirty="0"/>
              <a:t> division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standard</a:t>
            </a:r>
            <a:endParaRPr lang="fi-FI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7009FE58-DF61-1E4C-B8A2-3488C020A123}"/>
              </a:ext>
            </a:extLst>
          </p:cNvPr>
          <p:cNvSpPr txBox="1"/>
          <p:nvPr/>
        </p:nvSpPr>
        <p:spPr>
          <a:xfrm>
            <a:off x="5776332" y="5675971"/>
            <a:ext cx="4527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Bicycle</a:t>
            </a:r>
            <a:r>
              <a:rPr lang="de-CH" dirty="0"/>
              <a:t> </a:t>
            </a:r>
            <a:r>
              <a:rPr lang="de-CH" dirty="0" err="1"/>
              <a:t>parking</a:t>
            </a:r>
            <a:r>
              <a:rPr lang="de-CH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all </a:t>
            </a:r>
            <a:r>
              <a:rPr lang="de-CH" dirty="0" err="1"/>
              <a:t>areas</a:t>
            </a:r>
            <a:r>
              <a:rPr lang="de-CH" dirty="0"/>
              <a:t>: 1 pp / 30 m2 gross </a:t>
            </a:r>
            <a:r>
              <a:rPr lang="de-CH" dirty="0" err="1"/>
              <a:t>floor</a:t>
            </a:r>
            <a:r>
              <a:rPr lang="de-CH" dirty="0"/>
              <a:t> </a:t>
            </a:r>
            <a:r>
              <a:rPr lang="de-CH" dirty="0" err="1"/>
              <a:t>area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47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motivation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as a </a:t>
            </a:r>
            <a:r>
              <a:rPr lang="fi-FI" dirty="0" err="1"/>
              <a:t>Master’s</a:t>
            </a:r>
            <a:r>
              <a:rPr lang="fi-FI" dirty="0"/>
              <a:t> </a:t>
            </a:r>
            <a:r>
              <a:rPr lang="fi-FI" dirty="0" err="1"/>
              <a:t>thesis</a:t>
            </a:r>
            <a:r>
              <a:rPr lang="fi-FI" dirty="0"/>
              <a:t> </a:t>
            </a:r>
            <a:r>
              <a:rPr lang="fi-FI" dirty="0" err="1"/>
              <a:t>assignment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division of transport </a:t>
            </a:r>
            <a:r>
              <a:rPr lang="fi-FI" dirty="0" err="1"/>
              <a:t>systems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City of Helsinki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accessibility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to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projects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City of Helsinki</a:t>
            </a:r>
          </a:p>
          <a:p>
            <a:r>
              <a:rPr lang="fi-FI" dirty="0" err="1"/>
              <a:t>Until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areal</a:t>
            </a:r>
            <a:r>
              <a:rPr lang="fi-FI" dirty="0"/>
              <a:t> division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standard</a:t>
            </a:r>
            <a:r>
              <a:rPr lang="fi-FI" dirty="0"/>
              <a:t> </a:t>
            </a:r>
            <a:r>
              <a:rPr lang="fi-FI" dirty="0" err="1"/>
              <a:t>consists</a:t>
            </a:r>
            <a:r>
              <a:rPr lang="fi-FI" dirty="0"/>
              <a:t> of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areas</a:t>
            </a:r>
            <a:r>
              <a:rPr lang="fi-FI" dirty="0"/>
              <a:t>. </a:t>
            </a:r>
            <a:r>
              <a:rPr lang="fi-FI" dirty="0" err="1"/>
              <a:t>Besides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straight-line</a:t>
            </a:r>
            <a:r>
              <a:rPr lang="fi-FI" dirty="0"/>
              <a:t> </a:t>
            </a:r>
            <a:r>
              <a:rPr lang="fi-FI" dirty="0" err="1"/>
              <a:t>distance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next</a:t>
            </a:r>
            <a:r>
              <a:rPr lang="fi-FI" dirty="0"/>
              <a:t> metro/</a:t>
            </a:r>
            <a:r>
              <a:rPr lang="fi-FI" dirty="0" err="1"/>
              <a:t>train</a:t>
            </a:r>
            <a:r>
              <a:rPr lang="fi-FI" dirty="0"/>
              <a:t>/</a:t>
            </a:r>
            <a:r>
              <a:rPr lang="fi-FI" dirty="0" err="1"/>
              <a:t>light</a:t>
            </a:r>
            <a:r>
              <a:rPr lang="fi-FI" dirty="0"/>
              <a:t> </a:t>
            </a:r>
            <a:r>
              <a:rPr lang="fi-FI" dirty="0" err="1"/>
              <a:t>rail</a:t>
            </a:r>
            <a:r>
              <a:rPr lang="fi-FI" dirty="0"/>
              <a:t> stop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affects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standard</a:t>
            </a:r>
            <a:r>
              <a:rPr lang="fi-FI" dirty="0"/>
              <a:t>.</a:t>
            </a:r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aim</a:t>
            </a:r>
            <a:r>
              <a:rPr lang="fi-FI" dirty="0"/>
              <a:t> 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thesis</a:t>
            </a:r>
            <a:r>
              <a:rPr lang="fi-FI" dirty="0"/>
              <a:t> is to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 division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accessibility</a:t>
            </a:r>
            <a:r>
              <a:rPr lang="fi-FI" dirty="0"/>
              <a:t> </a:t>
            </a:r>
            <a:r>
              <a:rPr lang="fi-FI" dirty="0" err="1"/>
              <a:t>areas</a:t>
            </a:r>
            <a:endParaRPr lang="fi-FI" dirty="0"/>
          </a:p>
          <a:p>
            <a:r>
              <a:rPr lang="fi-FI" dirty="0" err="1"/>
              <a:t>Study</a:t>
            </a:r>
            <a:r>
              <a:rPr lang="fi-FI" dirty="0"/>
              <a:t> </a:t>
            </a:r>
            <a:r>
              <a:rPr lang="fi-FI" dirty="0" err="1"/>
              <a:t>hypothesis</a:t>
            </a:r>
            <a:r>
              <a:rPr lang="fi-FI" dirty="0"/>
              <a:t>: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areas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well-connected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public</a:t>
            </a:r>
            <a:r>
              <a:rPr lang="fi-FI" dirty="0"/>
              <a:t> </a:t>
            </a:r>
            <a:r>
              <a:rPr lang="fi-FI" dirty="0" err="1"/>
              <a:t>transportation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less</a:t>
            </a:r>
            <a:r>
              <a:rPr lang="fi-FI" dirty="0"/>
              <a:t> </a:t>
            </a:r>
            <a:r>
              <a:rPr lang="fi-FI" dirty="0" err="1"/>
              <a:t>demand</a:t>
            </a:r>
            <a:r>
              <a:rPr lang="fi-FI" dirty="0"/>
              <a:t> for </a:t>
            </a:r>
            <a:r>
              <a:rPr lang="fi-FI" dirty="0" err="1"/>
              <a:t>parking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5512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3. </a:t>
            </a:r>
            <a:r>
              <a:rPr lang="fi-FI" dirty="0" err="1"/>
              <a:t>Study</a:t>
            </a:r>
            <a:r>
              <a:rPr lang="fi-FI" dirty="0"/>
              <a:t> </a:t>
            </a:r>
            <a:r>
              <a:rPr lang="fi-FI" dirty="0" err="1"/>
              <a:t>questions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</a:t>
            </a:r>
            <a:r>
              <a:rPr lang="fi-FI" dirty="0" err="1"/>
              <a:t>affecting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standard</a:t>
            </a:r>
            <a:r>
              <a:rPr lang="fi-FI" dirty="0"/>
              <a:t>?</a:t>
            </a:r>
          </a:p>
          <a:p>
            <a:r>
              <a:rPr lang="fi-FI" dirty="0"/>
              <a:t>How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correlation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public</a:t>
            </a:r>
            <a:r>
              <a:rPr lang="fi-FI" dirty="0"/>
              <a:t> </a:t>
            </a:r>
            <a:r>
              <a:rPr lang="fi-FI" dirty="0" err="1"/>
              <a:t>transportation</a:t>
            </a:r>
            <a:r>
              <a:rPr lang="fi-FI" dirty="0"/>
              <a:t> </a:t>
            </a:r>
            <a:r>
              <a:rPr lang="fi-FI" dirty="0" err="1"/>
              <a:t>accessibility</a:t>
            </a:r>
            <a:r>
              <a:rPr lang="fi-FI" dirty="0"/>
              <a:t> and </a:t>
            </a:r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ownership</a:t>
            </a:r>
            <a:r>
              <a:rPr lang="fi-FI" dirty="0"/>
              <a:t>?</a:t>
            </a:r>
          </a:p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main </a:t>
            </a:r>
            <a:r>
              <a:rPr lang="fi-FI" dirty="0" err="1"/>
              <a:t>differences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MetropAccess</a:t>
            </a:r>
            <a:r>
              <a:rPr lang="fi-FI" dirty="0"/>
              <a:t> Travel Time </a:t>
            </a:r>
            <a:r>
              <a:rPr lang="fi-FI" dirty="0" err="1"/>
              <a:t>Matrix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HRT HELMET-</a:t>
            </a:r>
            <a:r>
              <a:rPr lang="fi-FI" dirty="0" err="1"/>
              <a:t>model</a:t>
            </a:r>
            <a:r>
              <a:rPr lang="fi-FI" dirty="0"/>
              <a:t>?</a:t>
            </a:r>
          </a:p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accessibility</a:t>
            </a:r>
            <a:r>
              <a:rPr lang="fi-FI" dirty="0"/>
              <a:t> </a:t>
            </a:r>
            <a:r>
              <a:rPr lang="fi-FI" dirty="0" err="1"/>
              <a:t>measure</a:t>
            </a:r>
            <a:r>
              <a:rPr lang="fi-FI" dirty="0"/>
              <a:t> is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suitable</a:t>
            </a:r>
            <a:r>
              <a:rPr lang="fi-FI" dirty="0"/>
              <a:t> for </a:t>
            </a:r>
            <a:r>
              <a:rPr lang="fi-FI" dirty="0" err="1"/>
              <a:t>assessing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parking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standard</a:t>
            </a:r>
            <a:r>
              <a:rPr lang="fi-FI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855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Methods</a:t>
            </a:r>
            <a:r>
              <a:rPr lang="fi-FI" dirty="0"/>
              <a:t> (1/8)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isällön paikkamerkki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i-FI" dirty="0"/>
                  <a:t>Accessibility </a:t>
                </a:r>
                <a:r>
                  <a:rPr lang="fi-FI" dirty="0" err="1"/>
                  <a:t>measures</a:t>
                </a:r>
                <a:r>
                  <a:rPr lang="fi-FI" dirty="0"/>
                  <a:t> </a:t>
                </a:r>
                <a:r>
                  <a:rPr lang="fi-FI" dirty="0" err="1"/>
                  <a:t>used</a:t>
                </a:r>
                <a:r>
                  <a:rPr lang="fi-FI" dirty="0"/>
                  <a:t> in </a:t>
                </a:r>
                <a:r>
                  <a:rPr lang="fi-FI" dirty="0" err="1"/>
                  <a:t>this</a:t>
                </a:r>
                <a:r>
                  <a:rPr lang="fi-FI" dirty="0"/>
                  <a:t> </a:t>
                </a:r>
                <a:r>
                  <a:rPr lang="fi-FI" dirty="0" err="1"/>
                  <a:t>thesis</a:t>
                </a:r>
                <a:endParaRPr lang="fi-FI" dirty="0"/>
              </a:p>
              <a:p>
                <a:pPr lvl="1"/>
                <a:r>
                  <a:rPr lang="fi-FI" dirty="0" err="1"/>
                  <a:t>Cumulative</a:t>
                </a:r>
                <a:r>
                  <a:rPr lang="fi-FI" dirty="0"/>
                  <a:t> </a:t>
                </a:r>
                <a:r>
                  <a:rPr lang="fi-FI" dirty="0" err="1"/>
                  <a:t>opportunities</a:t>
                </a:r>
                <a:r>
                  <a:rPr lang="fi-FI" dirty="0"/>
                  <a:t> </a:t>
                </a:r>
                <a:r>
                  <a:rPr lang="fi-FI" dirty="0" err="1"/>
                  <a:t>measures</a:t>
                </a:r>
                <a:endParaRPr lang="fi-FI" dirty="0"/>
              </a:p>
              <a:p>
                <a:pPr lvl="1"/>
                <a:r>
                  <a:rPr lang="fi-FI" dirty="0" err="1"/>
                  <a:t>Potential</a:t>
                </a:r>
                <a:r>
                  <a:rPr lang="fi-FI" dirty="0"/>
                  <a:t> </a:t>
                </a:r>
                <a:r>
                  <a:rPr lang="fi-FI" dirty="0" err="1"/>
                  <a:t>accessibility</a:t>
                </a:r>
                <a:r>
                  <a:rPr lang="fi-FI" dirty="0"/>
                  <a:t> </a:t>
                </a:r>
                <a:r>
                  <a:rPr lang="fi-FI" dirty="0" err="1"/>
                  <a:t>measures</a:t>
                </a:r>
                <a:endParaRPr lang="fi-FI" dirty="0"/>
              </a:p>
              <a:p>
                <a:pPr lvl="1"/>
                <a:endParaRPr lang="fi-FI" dirty="0"/>
              </a:p>
              <a:p>
                <a:pPr marL="457200" lvl="1" indent="0">
                  <a:buNone/>
                </a:pPr>
                <a:r>
                  <a:rPr lang="fi-FI" dirty="0"/>
                  <a:t>Accessibility </a:t>
                </a:r>
                <a:r>
                  <a:rPr lang="fi-FI" dirty="0" err="1"/>
                  <a:t>can</a:t>
                </a:r>
                <a:r>
                  <a:rPr lang="fi-FI" dirty="0"/>
                  <a:t> </a:t>
                </a:r>
                <a:r>
                  <a:rPr lang="fi-FI" dirty="0" err="1"/>
                  <a:t>be</a:t>
                </a:r>
                <a:r>
                  <a:rPr lang="fi-FI" dirty="0"/>
                  <a:t> </a:t>
                </a:r>
                <a:r>
                  <a:rPr lang="fi-FI" dirty="0" err="1"/>
                  <a:t>formulated</a:t>
                </a:r>
                <a:r>
                  <a:rPr lang="fi-FI" dirty="0"/>
                  <a:t> as: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i-FI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i-FI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i-F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i-FI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i-FI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fi-FI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i-FI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i-F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i-FI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fi-FI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fi-FI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fi-FI" dirty="0"/>
                  <a:t> </a:t>
                </a:r>
              </a:p>
              <a:p>
                <a:pPr marL="457200" lvl="1" indent="0">
                  <a:buNone/>
                </a:pPr>
                <a:r>
                  <a:rPr lang="fi-FI" dirty="0" err="1"/>
                  <a:t>where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i-FI" dirty="0"/>
                  <a:t> </a:t>
                </a:r>
                <a:r>
                  <a:rPr lang="fi-FI" dirty="0" err="1"/>
                  <a:t>represents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accessibility</a:t>
                </a:r>
                <a:r>
                  <a:rPr lang="fi-FI" dirty="0"/>
                  <a:t> of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origin</a:t>
                </a:r>
                <a:r>
                  <a:rPr lang="fi-FI" dirty="0"/>
                  <a:t> </a:t>
                </a:r>
                <a:r>
                  <a:rPr lang="fi-FI" dirty="0" err="1"/>
                  <a:t>zone</a:t>
                </a:r>
                <a:r>
                  <a:rPr lang="fi-FI" dirty="0"/>
                  <a:t>, 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i-FI" dirty="0"/>
                  <a:t> is a </a:t>
                </a:r>
                <a:r>
                  <a:rPr lang="fi-FI" dirty="0" err="1"/>
                  <a:t>function</a:t>
                </a:r>
                <a:r>
                  <a:rPr lang="fi-FI" dirty="0"/>
                  <a:t> </a:t>
                </a:r>
                <a:r>
                  <a:rPr lang="fi-FI" dirty="0" err="1"/>
                  <a:t>which</a:t>
                </a:r>
                <a:r>
                  <a:rPr lang="fi-FI" dirty="0"/>
                  <a:t> </a:t>
                </a:r>
                <a:r>
                  <a:rPr lang="fi-FI" dirty="0" err="1"/>
                  <a:t>represents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potential</a:t>
                </a:r>
                <a:r>
                  <a:rPr lang="fi-FI" dirty="0"/>
                  <a:t> of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target</a:t>
                </a:r>
                <a:r>
                  <a:rPr lang="fi-FI" dirty="0"/>
                  <a:t> </a:t>
                </a:r>
                <a:r>
                  <a:rPr lang="fi-FI" dirty="0" err="1"/>
                  <a:t>area</a:t>
                </a:r>
                <a:r>
                  <a:rPr lang="fi-FI" dirty="0"/>
                  <a:t> and 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i-FI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fi-FI" dirty="0"/>
                  <a:t> is an </a:t>
                </a:r>
                <a:r>
                  <a:rPr lang="fi-FI" dirty="0" err="1"/>
                  <a:t>impedance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</a:t>
                </a:r>
                <a:r>
                  <a:rPr lang="fi-FI" dirty="0" err="1"/>
                  <a:t>which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dirty="0" err="1"/>
                  <a:t>negative</a:t>
                </a:r>
                <a:r>
                  <a:rPr lang="fi-FI" dirty="0"/>
                  <a:t> </a:t>
                </a:r>
                <a:r>
                  <a:rPr lang="fi-FI" dirty="0" err="1"/>
                  <a:t>effect</a:t>
                </a:r>
                <a:r>
                  <a:rPr lang="fi-FI" dirty="0"/>
                  <a:t> on </a:t>
                </a:r>
                <a:r>
                  <a:rPr lang="fi-FI" dirty="0" err="1"/>
                  <a:t>accessibility</a:t>
                </a:r>
                <a:r>
                  <a:rPr lang="fi-FI" dirty="0"/>
                  <a:t> </a:t>
                </a:r>
                <a:r>
                  <a:rPr lang="fi-FI" dirty="0" err="1"/>
                  <a:t>when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distance</a:t>
                </a:r>
                <a:r>
                  <a:rPr lang="fi-FI" dirty="0"/>
                  <a:t> </a:t>
                </a:r>
                <a:r>
                  <a:rPr lang="fi-FI" dirty="0" err="1"/>
                  <a:t>increases</a:t>
                </a:r>
                <a:endParaRPr lang="fi-FI" dirty="0"/>
              </a:p>
            </p:txBody>
          </p:sp>
        </mc:Choice>
        <mc:Fallback xmlns="">
          <p:sp>
            <p:nvSpPr>
              <p:cNvPr id="3" name="Sisällön paikkamerkk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9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370367" y="55163"/>
            <a:ext cx="10515600" cy="1325563"/>
          </a:xfrm>
        </p:spPr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Methods</a:t>
            </a:r>
            <a:r>
              <a:rPr lang="fi-FI" dirty="0"/>
              <a:t> (2/8)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38200" y="1563757"/>
            <a:ext cx="6591300" cy="4964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dirty="0" err="1"/>
              <a:t>Cumulative</a:t>
            </a:r>
            <a:r>
              <a:rPr lang="fi-FI" dirty="0"/>
              <a:t> </a:t>
            </a:r>
            <a:r>
              <a:rPr lang="fi-FI" dirty="0" err="1"/>
              <a:t>opportunities</a:t>
            </a:r>
            <a:r>
              <a:rPr lang="fi-FI" dirty="0"/>
              <a:t> </a:t>
            </a:r>
            <a:r>
              <a:rPr lang="fi-FI" dirty="0" err="1"/>
              <a:t>measures</a:t>
            </a:r>
            <a:endParaRPr lang="fi-FI" dirty="0"/>
          </a:p>
          <a:p>
            <a:r>
              <a:rPr lang="fi-FI" dirty="0"/>
              <a:t>How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opportunities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reached</a:t>
            </a:r>
            <a:r>
              <a:rPr lang="fi-FI" dirty="0"/>
              <a:t> </a:t>
            </a:r>
            <a:r>
              <a:rPr lang="fi-FI" dirty="0" err="1"/>
              <a:t>within</a:t>
            </a:r>
            <a:r>
              <a:rPr lang="fi-FI" dirty="0"/>
              <a:t> a </a:t>
            </a:r>
            <a:r>
              <a:rPr lang="fi-FI" dirty="0" err="1"/>
              <a:t>given</a:t>
            </a:r>
            <a:r>
              <a:rPr lang="fi-FI" dirty="0"/>
              <a:t> </a:t>
            </a:r>
            <a:r>
              <a:rPr lang="fi-FI" dirty="0" err="1"/>
              <a:t>travel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limit</a:t>
            </a:r>
            <a:endParaRPr lang="fi-FI" dirty="0"/>
          </a:p>
          <a:p>
            <a:r>
              <a:rPr lang="fi-FI" dirty="0" err="1"/>
              <a:t>Advantages</a:t>
            </a:r>
            <a:r>
              <a:rPr lang="fi-FI" dirty="0"/>
              <a:t>: </a:t>
            </a:r>
          </a:p>
          <a:p>
            <a:pPr lvl="1"/>
            <a:r>
              <a:rPr lang="fi-FI" dirty="0" err="1"/>
              <a:t>Easy</a:t>
            </a:r>
            <a:r>
              <a:rPr lang="fi-FI" dirty="0"/>
              <a:t> to </a:t>
            </a:r>
            <a:r>
              <a:rPr lang="fi-FI" dirty="0" err="1"/>
              <a:t>intepret</a:t>
            </a:r>
            <a:endParaRPr lang="fi-FI" dirty="0"/>
          </a:p>
          <a:p>
            <a:pPr lvl="1"/>
            <a:r>
              <a:rPr lang="fi-FI" dirty="0" err="1"/>
              <a:t>Connects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land-use</a:t>
            </a:r>
            <a:r>
              <a:rPr lang="fi-FI" dirty="0"/>
              <a:t> and </a:t>
            </a:r>
            <a:r>
              <a:rPr lang="fi-FI" dirty="0" err="1"/>
              <a:t>transportation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of </a:t>
            </a:r>
            <a:r>
              <a:rPr lang="fi-FI" dirty="0" err="1"/>
              <a:t>accessibility</a:t>
            </a:r>
            <a:endParaRPr lang="fi-FI" dirty="0"/>
          </a:p>
          <a:p>
            <a:r>
              <a:rPr lang="fi-FI" dirty="0" err="1"/>
              <a:t>Disadvantages</a:t>
            </a:r>
            <a:r>
              <a:rPr lang="fi-FI" dirty="0"/>
              <a:t>: </a:t>
            </a:r>
          </a:p>
          <a:p>
            <a:pPr lvl="1"/>
            <a:r>
              <a:rPr lang="fi-FI" dirty="0"/>
              <a:t>It </a:t>
            </a:r>
            <a:r>
              <a:rPr lang="fi-FI" dirty="0" err="1"/>
              <a:t>assumes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equally</a:t>
            </a:r>
            <a:r>
              <a:rPr lang="fi-FI" dirty="0"/>
              <a:t> </a:t>
            </a:r>
            <a:r>
              <a:rPr lang="fi-FI" dirty="0" err="1"/>
              <a:t>desirable</a:t>
            </a:r>
            <a:endParaRPr lang="fi-FI" dirty="0"/>
          </a:p>
          <a:p>
            <a:pPr lvl="1"/>
            <a:r>
              <a:rPr lang="fi-FI" dirty="0" err="1"/>
              <a:t>Arbitrary</a:t>
            </a:r>
            <a:r>
              <a:rPr lang="fi-FI" dirty="0"/>
              <a:t> </a:t>
            </a:r>
            <a:r>
              <a:rPr lang="fi-FI" dirty="0" err="1"/>
              <a:t>selection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isochrone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graphicFrame>
        <p:nvGraphicFramePr>
          <p:cNvPr id="5" name="Kaavio 4">
            <a:extLst>
              <a:ext uri="{FF2B5EF4-FFF2-40B4-BE49-F238E27FC236}">
                <a16:creationId xmlns:a16="http://schemas.microsoft.com/office/drawing/2014/main" id="{5C621728-60D4-034B-BB9D-12E761E9BA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697024"/>
              </p:ext>
            </p:extLst>
          </p:nvPr>
        </p:nvGraphicFramePr>
        <p:xfrm>
          <a:off x="7584224" y="0"/>
          <a:ext cx="4487679" cy="318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Kuva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96" y="3308988"/>
            <a:ext cx="5018704" cy="3549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orakulmio 3">
                <a:extLst>
                  <a:ext uri="{FF2B5EF4-FFF2-40B4-BE49-F238E27FC236}">
                    <a16:creationId xmlns:a16="http://schemas.microsoft.com/office/drawing/2014/main" id="{0E011D5A-86B5-DF41-BB52-BB881DE0C482}"/>
                  </a:ext>
                </a:extLst>
              </p:cNvPr>
              <p:cNvSpPr/>
              <p:nvPr/>
            </p:nvSpPr>
            <p:spPr>
              <a:xfrm>
                <a:off x="10209007" y="670532"/>
                <a:ext cx="1643664" cy="4356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CH" sz="1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CH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de-CH" sz="10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CH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sz="1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1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de-CH" sz="1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de-CH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de-CH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de-CH" sz="1000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i-FI" sz="1000" dirty="0"/>
              </a:p>
            </p:txBody>
          </p:sp>
        </mc:Choice>
        <mc:Fallback xmlns="">
          <p:sp>
            <p:nvSpPr>
              <p:cNvPr id="4" name="Suorakulmio 3">
                <a:extLst>
                  <a:ext uri="{FF2B5EF4-FFF2-40B4-BE49-F238E27FC236}">
                    <a16:creationId xmlns:a16="http://schemas.microsoft.com/office/drawing/2014/main" id="{0E011D5A-86B5-DF41-BB52-BB881DE0C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007" y="670532"/>
                <a:ext cx="1643664" cy="435632"/>
              </a:xfrm>
              <a:prstGeom prst="rect">
                <a:avLst/>
              </a:prstGeom>
              <a:blipFill>
                <a:blip r:embed="rId5"/>
                <a:stretch>
                  <a:fillRect t="-155556" b="-22777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65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Methods</a:t>
            </a:r>
            <a:r>
              <a:rPr lang="fi-FI" dirty="0"/>
              <a:t> (3/8)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212651" y="1825624"/>
            <a:ext cx="675572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dirty="0" err="1"/>
              <a:t>Potential</a:t>
            </a:r>
            <a:r>
              <a:rPr lang="fi-FI" dirty="0"/>
              <a:t> </a:t>
            </a:r>
            <a:r>
              <a:rPr lang="fi-FI" dirty="0" err="1"/>
              <a:t>accessibility</a:t>
            </a:r>
            <a:r>
              <a:rPr lang="fi-FI" dirty="0"/>
              <a:t> </a:t>
            </a:r>
            <a:r>
              <a:rPr lang="fi-FI" dirty="0" err="1"/>
              <a:t>measures</a:t>
            </a:r>
            <a:endParaRPr lang="fi-FI" dirty="0"/>
          </a:p>
          <a:p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Tobler’s</a:t>
            </a:r>
            <a:r>
              <a:rPr lang="fi-FI" dirty="0"/>
              <a:t> I </a:t>
            </a:r>
            <a:r>
              <a:rPr lang="fi-FI" dirty="0" err="1"/>
              <a:t>law</a:t>
            </a:r>
            <a:r>
              <a:rPr lang="fi-FI" dirty="0"/>
              <a:t> of </a:t>
            </a:r>
            <a:r>
              <a:rPr lang="fi-FI" dirty="0" err="1"/>
              <a:t>geography</a:t>
            </a:r>
            <a:r>
              <a:rPr lang="fi-FI" dirty="0"/>
              <a:t>: ”</a:t>
            </a:r>
            <a:r>
              <a:rPr lang="fi-FI" dirty="0" err="1"/>
              <a:t>everything</a:t>
            </a:r>
            <a:r>
              <a:rPr lang="fi-FI" dirty="0"/>
              <a:t> is </a:t>
            </a:r>
            <a:r>
              <a:rPr lang="fi-FI" dirty="0" err="1"/>
              <a:t>related</a:t>
            </a:r>
            <a:r>
              <a:rPr lang="fi-FI" dirty="0"/>
              <a:t> to </a:t>
            </a:r>
            <a:r>
              <a:rPr lang="fi-FI" dirty="0" err="1"/>
              <a:t>everything</a:t>
            </a:r>
            <a:r>
              <a:rPr lang="fi-FI" dirty="0"/>
              <a:t> </a:t>
            </a:r>
            <a:r>
              <a:rPr lang="fi-FI" dirty="0" err="1"/>
              <a:t>else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near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related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distant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” (</a:t>
            </a:r>
            <a:r>
              <a:rPr lang="fi-FI" dirty="0" err="1"/>
              <a:t>Tobler</a:t>
            </a:r>
            <a:r>
              <a:rPr lang="fi-FI" dirty="0"/>
              <a:t> 1970)</a:t>
            </a:r>
          </a:p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impedance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researched</a:t>
            </a:r>
            <a:r>
              <a:rPr lang="fi-FI" dirty="0"/>
              <a:t> to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friction</a:t>
            </a:r>
            <a:r>
              <a:rPr lang="fi-FI" dirty="0"/>
              <a:t> of </a:t>
            </a:r>
            <a:r>
              <a:rPr lang="fi-FI" dirty="0" err="1"/>
              <a:t>travel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(</a:t>
            </a:r>
            <a:r>
              <a:rPr lang="fi-FI" dirty="0" err="1"/>
              <a:t>Kwan</a:t>
            </a:r>
            <a:r>
              <a:rPr lang="fi-FI" dirty="0"/>
              <a:t> 1998)</a:t>
            </a:r>
          </a:p>
          <a:p>
            <a:pPr lvl="1"/>
            <a:r>
              <a:rPr lang="fi-FI" dirty="0" err="1"/>
              <a:t>Inverse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function</a:t>
            </a:r>
            <a:endParaRPr lang="fi-FI" dirty="0"/>
          </a:p>
          <a:p>
            <a:pPr lvl="1"/>
            <a:r>
              <a:rPr lang="fi-FI" dirty="0"/>
              <a:t>Negative </a:t>
            </a:r>
            <a:r>
              <a:rPr lang="fi-FI" dirty="0" err="1"/>
              <a:t>exponential</a:t>
            </a:r>
            <a:r>
              <a:rPr lang="fi-FI" dirty="0"/>
              <a:t> </a:t>
            </a:r>
            <a:r>
              <a:rPr lang="fi-FI" dirty="0" err="1"/>
              <a:t>function</a:t>
            </a:r>
            <a:endParaRPr lang="fi-FI" dirty="0"/>
          </a:p>
          <a:p>
            <a:pPr lvl="1"/>
            <a:r>
              <a:rPr lang="fi-FI" dirty="0" err="1"/>
              <a:t>Modified</a:t>
            </a:r>
            <a:r>
              <a:rPr lang="fi-FI" dirty="0"/>
              <a:t> </a:t>
            </a:r>
            <a:r>
              <a:rPr lang="fi-FI" dirty="0" err="1"/>
              <a:t>Gaussian</a:t>
            </a:r>
            <a:r>
              <a:rPr lang="fi-FI" dirty="0"/>
              <a:t> </a:t>
            </a:r>
            <a:r>
              <a:rPr lang="fi-FI" dirty="0" err="1"/>
              <a:t>function</a:t>
            </a:r>
            <a:endParaRPr lang="fi-FI" dirty="0"/>
          </a:p>
        </p:txBody>
      </p:sp>
      <p:graphicFrame>
        <p:nvGraphicFramePr>
          <p:cNvPr id="4" name="Kaavio 3">
            <a:extLst>
              <a:ext uri="{FF2B5EF4-FFF2-40B4-BE49-F238E27FC236}">
                <a16:creationId xmlns:a16="http://schemas.microsoft.com/office/drawing/2014/main" id="{49FA53A8-5F7A-5D41-A520-1ACAC7786D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276825"/>
              </p:ext>
            </p:extLst>
          </p:nvPr>
        </p:nvGraphicFramePr>
        <p:xfrm>
          <a:off x="6968372" y="2172390"/>
          <a:ext cx="5116948" cy="3408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9715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3704</TotalTime>
  <Words>2062</Words>
  <Application>Microsoft Macintosh PowerPoint</Application>
  <PresentationFormat>Laajakuva</PresentationFormat>
  <Paragraphs>196</Paragraphs>
  <Slides>20</Slides>
  <Notes>3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Office-teema</vt:lpstr>
      <vt:lpstr>Assessment of the demand for parking in Helsinki using multimodal accessibility measures</vt:lpstr>
      <vt:lpstr>Contents</vt:lpstr>
      <vt:lpstr>1. Introduction</vt:lpstr>
      <vt:lpstr>1. Introduction</vt:lpstr>
      <vt:lpstr>2. Scientific motivation</vt:lpstr>
      <vt:lpstr>3. Study questions</vt:lpstr>
      <vt:lpstr>4. Methods (1/8)</vt:lpstr>
      <vt:lpstr>4. Methods (2/8)</vt:lpstr>
      <vt:lpstr>4. Methods (3/8)</vt:lpstr>
      <vt:lpstr>4. Methods (4/8)</vt:lpstr>
      <vt:lpstr>4. Methods (5/8)</vt:lpstr>
      <vt:lpstr>4. Methods (6/8)</vt:lpstr>
      <vt:lpstr>4. Methods (7/8)</vt:lpstr>
      <vt:lpstr>4. Methods (8/8)</vt:lpstr>
      <vt:lpstr>5. Data sources (1/3)</vt:lpstr>
      <vt:lpstr>5. Data sources (2/3)</vt:lpstr>
      <vt:lpstr>5. Data sources (3/3)</vt:lpstr>
      <vt:lpstr>6. Expected results</vt:lpstr>
      <vt:lpstr>7. Schedule of the thesis</vt:lpstr>
      <vt:lpstr>8. Bibliography</vt:lpstr>
    </vt:vector>
  </TitlesOfParts>
  <Company>City of Helsinki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the demand for parking in Helsinki using multimodal accessibility measures</dc:title>
  <dc:creator>Krötzl Julius</dc:creator>
  <cp:lastModifiedBy>Julius Krötzl</cp:lastModifiedBy>
  <cp:revision>49</cp:revision>
  <dcterms:created xsi:type="dcterms:W3CDTF">2018-10-07T17:12:50Z</dcterms:created>
  <dcterms:modified xsi:type="dcterms:W3CDTF">2018-10-15T08:31:08Z</dcterms:modified>
</cp:coreProperties>
</file>